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Belleza" panose="020B0604020202020204" charset="0"/>
      <p:regular r:id="rId22"/>
    </p:embeddedFont>
    <p:embeddedFont>
      <p:font typeface="Montserrat" panose="00000500000000000000" pitchFamily="2" charset="0"/>
      <p:regular r:id="rId23"/>
      <p:bold r:id="rId24"/>
      <p:italic r:id="rId25"/>
    </p:embeddedFont>
    <p:embeddedFont>
      <p:font typeface="Montserrat Bold" panose="00000800000000000000" pitchFamily="2" charset="0"/>
      <p:regular r:id="rId26"/>
      <p:bold r:id="rId27"/>
    </p:embeddedFont>
    <p:embeddedFont>
      <p:font typeface="Open Sans" panose="020B0606030504020204" pitchFamily="34" charset="0"/>
      <p:regular r:id="rId28"/>
    </p:embeddedFont>
    <p:embeddedFont>
      <p:font typeface="Open Sans Bold" panose="020B0604020202020204" charset="0"/>
      <p:regular r:id="rId29"/>
    </p:embeddedFont>
    <p:embeddedFont>
      <p:font typeface="Open Sans Italic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autoAdjust="0"/>
    <p:restoredTop sz="94622" autoAdjust="0"/>
  </p:normalViewPr>
  <p:slideViewPr>
    <p:cSldViewPr>
      <p:cViewPr varScale="1">
        <p:scale>
          <a:sx n="50" d="100"/>
          <a:sy n="50" d="100"/>
        </p:scale>
        <p:origin x="874"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58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
        <p:cNvGrpSpPr/>
        <p:nvPr/>
      </p:nvGrpSpPr>
      <p:grpSpPr>
        <a:xfrm>
          <a:off x="0" y="0"/>
          <a:ext cx="0" cy="0"/>
          <a:chOff x="0" y="0"/>
          <a:chExt cx="0" cy="0"/>
        </a:xfrm>
      </p:grpSpPr>
      <p:sp>
        <p:nvSpPr>
          <p:cNvPr id="2" name="Freeform 2"/>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3" name="TextBox 3"/>
          <p:cNvSpPr txBox="1"/>
          <p:nvPr/>
        </p:nvSpPr>
        <p:spPr>
          <a:xfrm>
            <a:off x="2208480" y="6529274"/>
            <a:ext cx="13871040" cy="1139825"/>
          </a:xfrm>
          <a:prstGeom prst="rect">
            <a:avLst/>
          </a:prstGeom>
        </p:spPr>
        <p:txBody>
          <a:bodyPr lIns="0" tIns="0" rIns="0" bIns="0" rtlCol="0" anchor="t">
            <a:spAutoFit/>
          </a:bodyPr>
          <a:lstStyle/>
          <a:p>
            <a:pPr algn="ctr">
              <a:lnSpc>
                <a:spcPts val="8800"/>
              </a:lnSpc>
              <a:spcBef>
                <a:spcPct val="0"/>
              </a:spcBef>
            </a:pPr>
            <a:r>
              <a:rPr lang="en-US" sz="8000">
                <a:solidFill>
                  <a:srgbClr val="2C1810"/>
                </a:solidFill>
                <a:latin typeface="Montserrat Bold"/>
                <a:ea typeface="Montserrat Bold"/>
                <a:cs typeface="Montserrat Bold"/>
                <a:sym typeface="Montserrat Bold"/>
              </a:rPr>
              <a:t>Menu Maker by Qwenta</a:t>
            </a:r>
          </a:p>
        </p:txBody>
      </p:sp>
      <p:sp>
        <p:nvSpPr>
          <p:cNvPr id="4" name="TextBox 4"/>
          <p:cNvSpPr txBox="1"/>
          <p:nvPr/>
        </p:nvSpPr>
        <p:spPr>
          <a:xfrm>
            <a:off x="5625644" y="3984625"/>
            <a:ext cx="7036713" cy="1158875"/>
          </a:xfrm>
          <a:prstGeom prst="rect">
            <a:avLst/>
          </a:prstGeom>
        </p:spPr>
        <p:txBody>
          <a:bodyPr lIns="0" tIns="0" rIns="0" bIns="0" rtlCol="0" anchor="t">
            <a:spAutoFit/>
          </a:bodyPr>
          <a:lstStyle/>
          <a:p>
            <a:pPr algn="ctr">
              <a:lnSpc>
                <a:spcPts val="8800"/>
              </a:lnSpc>
              <a:spcBef>
                <a:spcPct val="0"/>
              </a:spcBef>
            </a:pPr>
            <a:r>
              <a:rPr lang="en-US" sz="8000">
                <a:solidFill>
                  <a:srgbClr val="2C1810"/>
                </a:solidFill>
                <a:latin typeface="Belleza"/>
                <a:ea typeface="Belleza"/>
                <a:cs typeface="Belleza"/>
                <a:sym typeface="Belleza"/>
              </a:rPr>
              <a:t>PRÉSENTATION</a:t>
            </a:r>
          </a:p>
        </p:txBody>
      </p:sp>
      <p:sp>
        <p:nvSpPr>
          <p:cNvPr id="5" name="TextBox 5"/>
          <p:cNvSpPr txBox="1"/>
          <p:nvPr/>
        </p:nvSpPr>
        <p:spPr>
          <a:xfrm>
            <a:off x="362698" y="459181"/>
            <a:ext cx="7277338"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Belleza"/>
                <a:ea typeface="Belleza"/>
                <a:cs typeface="Belleza"/>
                <a:sym typeface="Belleza"/>
              </a:rPr>
              <a:t>DOS SANTOS Emmanuel</a:t>
            </a:r>
          </a:p>
        </p:txBody>
      </p:sp>
      <p:sp>
        <p:nvSpPr>
          <p:cNvPr id="6" name="TextBox 6"/>
          <p:cNvSpPr txBox="1"/>
          <p:nvPr/>
        </p:nvSpPr>
        <p:spPr>
          <a:xfrm>
            <a:off x="362698" y="1291033"/>
            <a:ext cx="3338397"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Belleza"/>
                <a:ea typeface="Belleza"/>
                <a:cs typeface="Belleza"/>
                <a:sym typeface="Belleza"/>
              </a:rPr>
              <a:t>19/07/2024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6821953" y="2439362"/>
            <a:ext cx="9902061" cy="7263325"/>
          </a:xfrm>
          <a:custGeom>
            <a:avLst/>
            <a:gdLst/>
            <a:ahLst/>
            <a:cxnLst/>
            <a:rect l="l" t="t" r="r" b="b"/>
            <a:pathLst>
              <a:path w="9902061" h="7263325">
                <a:moveTo>
                  <a:pt x="0" y="0"/>
                </a:moveTo>
                <a:lnTo>
                  <a:pt x="9902061" y="0"/>
                </a:lnTo>
                <a:lnTo>
                  <a:pt x="9902061" y="7263325"/>
                </a:lnTo>
                <a:lnTo>
                  <a:pt x="0" y="7263325"/>
                </a:lnTo>
                <a:lnTo>
                  <a:pt x="0" y="0"/>
                </a:lnTo>
                <a:close/>
              </a:path>
            </a:pathLst>
          </a:custGeom>
          <a:blipFill>
            <a:blip r:embed="rId3"/>
            <a:stretch>
              <a:fillRect/>
            </a:stretch>
          </a:blipFill>
        </p:spPr>
        <p:txBody>
          <a:bodyPr/>
          <a:lstStyle/>
          <a:p>
            <a:endParaRPr lang="fr-FR"/>
          </a:p>
        </p:txBody>
      </p:sp>
      <p:sp>
        <p:nvSpPr>
          <p:cNvPr id="7" name="Freeform 7"/>
          <p:cNvSpPr/>
          <p:nvPr/>
        </p:nvSpPr>
        <p:spPr>
          <a:xfrm>
            <a:off x="1579673" y="4261772"/>
            <a:ext cx="3700104" cy="1331477"/>
          </a:xfrm>
          <a:custGeom>
            <a:avLst/>
            <a:gdLst/>
            <a:ahLst/>
            <a:cxnLst/>
            <a:rect l="l" t="t" r="r" b="b"/>
            <a:pathLst>
              <a:path w="3700104" h="1331477">
                <a:moveTo>
                  <a:pt x="0" y="0"/>
                </a:moveTo>
                <a:lnTo>
                  <a:pt x="3700103" y="0"/>
                </a:lnTo>
                <a:lnTo>
                  <a:pt x="3700103" y="1331477"/>
                </a:lnTo>
                <a:lnTo>
                  <a:pt x="0" y="1331477"/>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55969" y="1076325"/>
            <a:ext cx="10540961"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Suivi du projet avec le Kanban</a:t>
            </a:r>
          </a:p>
        </p:txBody>
      </p:sp>
      <p:sp>
        <p:nvSpPr>
          <p:cNvPr id="9" name="TextBox 9"/>
          <p:cNvSpPr txBox="1"/>
          <p:nvPr/>
        </p:nvSpPr>
        <p:spPr>
          <a:xfrm>
            <a:off x="507903" y="8855765"/>
            <a:ext cx="5659298" cy="351188"/>
          </a:xfrm>
          <a:prstGeom prst="rect">
            <a:avLst/>
          </a:prstGeom>
        </p:spPr>
        <p:txBody>
          <a:bodyPr lIns="0" tIns="0" rIns="0" bIns="0" rtlCol="0" anchor="t">
            <a:spAutoFit/>
          </a:bodyPr>
          <a:lstStyle/>
          <a:p>
            <a:pPr algn="l">
              <a:lnSpc>
                <a:spcPts val="2805"/>
              </a:lnSpc>
              <a:spcBef>
                <a:spcPct val="0"/>
              </a:spcBef>
            </a:pPr>
            <a:r>
              <a:rPr lang="en-US" sz="2003">
                <a:solidFill>
                  <a:srgbClr val="2C1810"/>
                </a:solidFill>
                <a:latin typeface="Open Sans"/>
                <a:ea typeface="Open Sans"/>
                <a:cs typeface="Open Sans"/>
                <a:sym typeface="Open Sans"/>
              </a:rPr>
              <a:t>Vue du tableau Kanban avec l'état des tâches</a:t>
            </a:r>
          </a:p>
        </p:txBody>
      </p:sp>
      <p:sp>
        <p:nvSpPr>
          <p:cNvPr id="10" name="TextBox 10"/>
          <p:cNvSpPr txBox="1"/>
          <p:nvPr/>
        </p:nvSpPr>
        <p:spPr>
          <a:xfrm>
            <a:off x="507903" y="2729993"/>
            <a:ext cx="5659298" cy="1054004"/>
          </a:xfrm>
          <a:prstGeom prst="rect">
            <a:avLst/>
          </a:prstGeom>
        </p:spPr>
        <p:txBody>
          <a:bodyPr lIns="0" tIns="0" rIns="0" bIns="0" rtlCol="0" anchor="t">
            <a:spAutoFit/>
          </a:bodyPr>
          <a:lstStyle/>
          <a:p>
            <a:pPr algn="l">
              <a:lnSpc>
                <a:spcPts val="2805"/>
              </a:lnSpc>
              <a:spcBef>
                <a:spcPct val="0"/>
              </a:spcBef>
            </a:pPr>
            <a:r>
              <a:rPr lang="en-US" sz="2003">
                <a:solidFill>
                  <a:srgbClr val="2C1810"/>
                </a:solidFill>
                <a:latin typeface="Open Sans"/>
                <a:ea typeface="Open Sans"/>
                <a:cs typeface="Open Sans"/>
                <a:sym typeface="Open Sans"/>
              </a:rPr>
              <a:t>Le Kanban Menu Maker By Qwenta est réalisé à l’aide de l’outil de productivité et de gestion </a:t>
            </a:r>
            <a:r>
              <a:rPr lang="en-US" sz="2003">
                <a:solidFill>
                  <a:srgbClr val="2C1810"/>
                </a:solidFill>
                <a:latin typeface="Open Sans Bold"/>
                <a:ea typeface="Open Sans Bold"/>
                <a:cs typeface="Open Sans Bold"/>
                <a:sym typeface="Open Sans Bold"/>
              </a:rPr>
              <a:t>Notion</a:t>
            </a:r>
          </a:p>
        </p:txBody>
      </p:sp>
      <p:sp>
        <p:nvSpPr>
          <p:cNvPr id="11" name="TextBox 11"/>
          <p:cNvSpPr txBox="1"/>
          <p:nvPr/>
        </p:nvSpPr>
        <p:spPr>
          <a:xfrm>
            <a:off x="507903" y="6023400"/>
            <a:ext cx="5843644" cy="2111279"/>
          </a:xfrm>
          <a:prstGeom prst="rect">
            <a:avLst/>
          </a:prstGeom>
        </p:spPr>
        <p:txBody>
          <a:bodyPr lIns="0" tIns="0" rIns="0" bIns="0" rtlCol="0" anchor="t">
            <a:spAutoFit/>
          </a:bodyPr>
          <a:lstStyle/>
          <a:p>
            <a:pPr algn="l">
              <a:lnSpc>
                <a:spcPts val="2805"/>
              </a:lnSpc>
              <a:spcBef>
                <a:spcPct val="0"/>
              </a:spcBef>
            </a:pPr>
            <a:r>
              <a:rPr lang="en-US" sz="2003">
                <a:solidFill>
                  <a:srgbClr val="2C1810"/>
                </a:solidFill>
                <a:latin typeface="Open Sans"/>
                <a:ea typeface="Open Sans"/>
                <a:cs typeface="Open Sans"/>
                <a:sym typeface="Open Sans"/>
              </a:rPr>
              <a:t>Notion est apprécié pour sa flexibilité et sa capacité à remplacer plusieurs outils par un seul espace de travail intégré, ce qui en fait un choix populaire pour les équipes et les individus cherchant à améliorer leur productivité et leur organisation.</a:t>
            </a:r>
          </a:p>
        </p:txBody>
      </p:sp>
      <p:sp>
        <p:nvSpPr>
          <p:cNvPr id="12" name="TextBox 12"/>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4</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6431563" y="2846116"/>
            <a:ext cx="11388726" cy="6604799"/>
          </a:xfrm>
          <a:custGeom>
            <a:avLst/>
            <a:gdLst/>
            <a:ahLst/>
            <a:cxnLst/>
            <a:rect l="l" t="t" r="r" b="b"/>
            <a:pathLst>
              <a:path w="11388726" h="6604799">
                <a:moveTo>
                  <a:pt x="0" y="0"/>
                </a:moveTo>
                <a:lnTo>
                  <a:pt x="11388726" y="0"/>
                </a:lnTo>
                <a:lnTo>
                  <a:pt x="11388726" y="6604800"/>
                </a:lnTo>
                <a:lnTo>
                  <a:pt x="0" y="6604800"/>
                </a:lnTo>
                <a:lnTo>
                  <a:pt x="0" y="0"/>
                </a:lnTo>
                <a:close/>
              </a:path>
            </a:pathLst>
          </a:custGeom>
          <a:blipFill>
            <a:blip r:embed="rId3"/>
            <a:stretch>
              <a:fillRect/>
            </a:stretch>
          </a:blipFill>
          <a:effectLst/>
        </p:spPr>
        <p:txBody>
          <a:bodyPr/>
          <a:lstStyle/>
          <a:p>
            <a:endParaRPr lang="fr-FR"/>
          </a:p>
        </p:txBody>
      </p:sp>
      <p:sp>
        <p:nvSpPr>
          <p:cNvPr id="7" name="Freeform 7"/>
          <p:cNvSpPr/>
          <p:nvPr/>
        </p:nvSpPr>
        <p:spPr>
          <a:xfrm>
            <a:off x="445780" y="5597957"/>
            <a:ext cx="5599196" cy="3852958"/>
          </a:xfrm>
          <a:custGeom>
            <a:avLst/>
            <a:gdLst/>
            <a:ahLst/>
            <a:cxnLst/>
            <a:rect l="l" t="t" r="r" b="b"/>
            <a:pathLst>
              <a:path w="5599196" h="3852958">
                <a:moveTo>
                  <a:pt x="0" y="0"/>
                </a:moveTo>
                <a:lnTo>
                  <a:pt x="5599196" y="0"/>
                </a:lnTo>
                <a:lnTo>
                  <a:pt x="5599196" y="3852959"/>
                </a:lnTo>
                <a:lnTo>
                  <a:pt x="0" y="3852959"/>
                </a:lnTo>
                <a:lnTo>
                  <a:pt x="0" y="0"/>
                </a:lnTo>
                <a:close/>
              </a:path>
            </a:pathLst>
          </a:custGeom>
          <a:blipFill>
            <a:blip r:embed="rId4"/>
            <a:stretch>
              <a:fillRect/>
            </a:stretch>
          </a:blipFill>
        </p:spPr>
        <p:txBody>
          <a:bodyPr/>
          <a:lstStyle/>
          <a:p>
            <a:endParaRPr lang="fr-FR"/>
          </a:p>
        </p:txBody>
      </p:sp>
      <p:sp>
        <p:nvSpPr>
          <p:cNvPr id="8" name="TextBox 8"/>
          <p:cNvSpPr txBox="1"/>
          <p:nvPr/>
        </p:nvSpPr>
        <p:spPr>
          <a:xfrm>
            <a:off x="155969" y="1076325"/>
            <a:ext cx="10540961"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Suivi du projet avec le Kanban</a:t>
            </a:r>
          </a:p>
        </p:txBody>
      </p:sp>
      <p:sp>
        <p:nvSpPr>
          <p:cNvPr id="9" name="TextBox 9"/>
          <p:cNvSpPr txBox="1"/>
          <p:nvPr/>
        </p:nvSpPr>
        <p:spPr>
          <a:xfrm>
            <a:off x="9012975" y="2048513"/>
            <a:ext cx="5659298" cy="351188"/>
          </a:xfrm>
          <a:prstGeom prst="rect">
            <a:avLst/>
          </a:prstGeom>
        </p:spPr>
        <p:txBody>
          <a:bodyPr lIns="0" tIns="0" rIns="0" bIns="0" rtlCol="0" anchor="t">
            <a:spAutoFit/>
          </a:bodyPr>
          <a:lstStyle/>
          <a:p>
            <a:pPr algn="l">
              <a:lnSpc>
                <a:spcPts val="2805"/>
              </a:lnSpc>
              <a:spcBef>
                <a:spcPct val="0"/>
              </a:spcBef>
            </a:pPr>
            <a:r>
              <a:rPr lang="en-US" sz="2003">
                <a:solidFill>
                  <a:srgbClr val="2C1810"/>
                </a:solidFill>
                <a:latin typeface="Open Sans"/>
                <a:ea typeface="Open Sans"/>
                <a:cs typeface="Open Sans"/>
                <a:sym typeface="Open Sans"/>
              </a:rPr>
              <a:t>Voici la disposition table du projet sur Notion</a:t>
            </a:r>
          </a:p>
        </p:txBody>
      </p:sp>
      <p:sp>
        <p:nvSpPr>
          <p:cNvPr id="10" name="TextBox 10"/>
          <p:cNvSpPr txBox="1"/>
          <p:nvPr/>
        </p:nvSpPr>
        <p:spPr>
          <a:xfrm>
            <a:off x="415729" y="2048513"/>
            <a:ext cx="5659298" cy="2816129"/>
          </a:xfrm>
          <a:prstGeom prst="rect">
            <a:avLst/>
          </a:prstGeom>
        </p:spPr>
        <p:txBody>
          <a:bodyPr lIns="0" tIns="0" rIns="0" bIns="0" rtlCol="0" anchor="t">
            <a:spAutoFit/>
          </a:bodyPr>
          <a:lstStyle/>
          <a:p>
            <a:pPr algn="l">
              <a:lnSpc>
                <a:spcPts val="2805"/>
              </a:lnSpc>
              <a:spcBef>
                <a:spcPct val="0"/>
              </a:spcBef>
            </a:pPr>
            <a:r>
              <a:rPr lang="en-US" sz="2003">
                <a:solidFill>
                  <a:srgbClr val="2C1810"/>
                </a:solidFill>
                <a:latin typeface="Open Sans"/>
                <a:ea typeface="Open Sans"/>
                <a:cs typeface="Open Sans"/>
                <a:sym typeface="Open Sans"/>
              </a:rPr>
              <a:t>La vue Table de Notion est une forme de base de données qui présente les informations sous la forme de lignes et de colonnes, semblable à une feuille de calcul. Cette vue est particulièrement utile pour organiser, visualiser et gérer des données structurées. Elle est très flexible et peut être personnalisée en fonction des besoins spécifiques.</a:t>
            </a:r>
          </a:p>
        </p:txBody>
      </p:sp>
      <p:sp>
        <p:nvSpPr>
          <p:cNvPr id="11" name="TextBox 11"/>
          <p:cNvSpPr txBox="1"/>
          <p:nvPr/>
        </p:nvSpPr>
        <p:spPr>
          <a:xfrm>
            <a:off x="0" y="53367"/>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4</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155969" y="1076325"/>
            <a:ext cx="10540961"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Suivi du projet avec le Kanban</a:t>
            </a:r>
          </a:p>
        </p:txBody>
      </p:sp>
      <p:sp>
        <p:nvSpPr>
          <p:cNvPr id="7" name="TextBox 7"/>
          <p:cNvSpPr txBox="1"/>
          <p:nvPr/>
        </p:nvSpPr>
        <p:spPr>
          <a:xfrm>
            <a:off x="406210" y="2486325"/>
            <a:ext cx="17475579" cy="6696621"/>
          </a:xfrm>
          <a:prstGeom prst="rect">
            <a:avLst/>
          </a:prstGeom>
        </p:spPr>
        <p:txBody>
          <a:bodyPr lIns="0" tIns="0" rIns="0" bIns="0" rtlCol="0" anchor="t">
            <a:spAutoFit/>
          </a:bodyPr>
          <a:lstStyle/>
          <a:p>
            <a:pPr algn="l">
              <a:lnSpc>
                <a:spcPts val="2974"/>
              </a:lnSpc>
            </a:pPr>
            <a:r>
              <a:rPr lang="en-US" sz="2499">
                <a:solidFill>
                  <a:srgbClr val="2C1810"/>
                </a:solidFill>
                <a:latin typeface="Open Sans"/>
                <a:ea typeface="Open Sans"/>
                <a:cs typeface="Open Sans"/>
                <a:sym typeface="Open Sans"/>
              </a:rPr>
              <a:t>Le tableau permet de visualiser facilement les tâches et leur état, ce qui facilite la coordination et le suivi de l'avancement du projet. Voici comment il aide l'équipe :</a:t>
            </a:r>
          </a:p>
          <a:p>
            <a:pPr algn="l">
              <a:lnSpc>
                <a:spcPts val="2974"/>
              </a:lnSpc>
            </a:pPr>
            <a:endParaRPr lang="en-US" sz="2499">
              <a:solidFill>
                <a:srgbClr val="2C1810"/>
              </a:solidFill>
              <a:latin typeface="Open Sans"/>
              <a:ea typeface="Open Sans"/>
              <a:cs typeface="Open Sans"/>
              <a:sym typeface="Open Sans"/>
            </a:endParaRPr>
          </a:p>
          <a:p>
            <a:pPr marL="539749" lvl="1" indent="-269875" algn="l">
              <a:lnSpc>
                <a:spcPts val="2974"/>
              </a:lnSpc>
              <a:buFont typeface="Arial"/>
              <a:buChar char="•"/>
            </a:pPr>
            <a:r>
              <a:rPr lang="en-US" sz="2499">
                <a:solidFill>
                  <a:srgbClr val="2C1810"/>
                </a:solidFill>
                <a:latin typeface="Open Sans"/>
                <a:ea typeface="Open Sans"/>
                <a:cs typeface="Open Sans"/>
                <a:sym typeface="Open Sans"/>
              </a:rPr>
              <a:t>Clarté des responsabilités : Chaque tâche est attribuée à une personne spécifique, ce qui évite la confusion sur qui est responsable de quoi.</a:t>
            </a:r>
          </a:p>
          <a:p>
            <a:pPr algn="l">
              <a:lnSpc>
                <a:spcPts val="2974"/>
              </a:lnSpc>
            </a:pPr>
            <a:endParaRPr lang="en-US" sz="2499">
              <a:solidFill>
                <a:srgbClr val="2C1810"/>
              </a:solidFill>
              <a:latin typeface="Open Sans"/>
              <a:ea typeface="Open Sans"/>
              <a:cs typeface="Open Sans"/>
              <a:sym typeface="Open Sans"/>
            </a:endParaRPr>
          </a:p>
          <a:p>
            <a:pPr marL="539749" lvl="1" indent="-269875" algn="l">
              <a:lnSpc>
                <a:spcPts val="2974"/>
              </a:lnSpc>
              <a:buFont typeface="Arial"/>
              <a:buChar char="•"/>
            </a:pPr>
            <a:r>
              <a:rPr lang="en-US" sz="2499">
                <a:solidFill>
                  <a:srgbClr val="2C1810"/>
                </a:solidFill>
                <a:latin typeface="Open Sans"/>
                <a:ea typeface="Open Sans"/>
                <a:cs typeface="Open Sans"/>
                <a:sym typeface="Open Sans"/>
              </a:rPr>
              <a:t>Suivi de l'avancement : En voyant le statut des tâches ("A faire"), l'équipe peut rapidement identifier ce qui est en cours, terminé ou en retard.</a:t>
            </a:r>
          </a:p>
          <a:p>
            <a:pPr algn="l">
              <a:lnSpc>
                <a:spcPts val="2974"/>
              </a:lnSpc>
            </a:pPr>
            <a:endParaRPr lang="en-US" sz="2499">
              <a:solidFill>
                <a:srgbClr val="2C1810"/>
              </a:solidFill>
              <a:latin typeface="Open Sans"/>
              <a:ea typeface="Open Sans"/>
              <a:cs typeface="Open Sans"/>
              <a:sym typeface="Open Sans"/>
            </a:endParaRPr>
          </a:p>
          <a:p>
            <a:pPr marL="539749" lvl="1" indent="-269875" algn="l">
              <a:lnSpc>
                <a:spcPts val="2974"/>
              </a:lnSpc>
              <a:buFont typeface="Arial"/>
              <a:buChar char="•"/>
            </a:pPr>
            <a:r>
              <a:rPr lang="en-US" sz="2499">
                <a:solidFill>
                  <a:srgbClr val="2C1810"/>
                </a:solidFill>
                <a:latin typeface="Open Sans"/>
                <a:ea typeface="Open Sans"/>
                <a:cs typeface="Open Sans"/>
                <a:sym typeface="Open Sans"/>
              </a:rPr>
              <a:t>Priorisation : Les tâches sont classées par priorité (P1 🔥, P2, etc.), ce qui aide l'équipe à se concentrer sur les éléments les plus critiques.</a:t>
            </a:r>
          </a:p>
          <a:p>
            <a:pPr algn="l">
              <a:lnSpc>
                <a:spcPts val="2974"/>
              </a:lnSpc>
            </a:pPr>
            <a:endParaRPr lang="en-US" sz="2499">
              <a:solidFill>
                <a:srgbClr val="2C1810"/>
              </a:solidFill>
              <a:latin typeface="Open Sans"/>
              <a:ea typeface="Open Sans"/>
              <a:cs typeface="Open Sans"/>
              <a:sym typeface="Open Sans"/>
            </a:endParaRPr>
          </a:p>
          <a:p>
            <a:pPr marL="539749" lvl="1" indent="-269875" algn="l">
              <a:lnSpc>
                <a:spcPts val="2974"/>
              </a:lnSpc>
              <a:buFont typeface="Arial"/>
              <a:buChar char="•"/>
            </a:pPr>
            <a:r>
              <a:rPr lang="en-US" sz="2499">
                <a:solidFill>
                  <a:srgbClr val="2C1810"/>
                </a:solidFill>
                <a:latin typeface="Open Sans"/>
                <a:ea typeface="Open Sans"/>
                <a:cs typeface="Open Sans"/>
                <a:sym typeface="Open Sans"/>
              </a:rPr>
              <a:t>Organisation par Sprint : Le tableau est divisé par sprints, ce qui permet de planifier et de suivre les tâches pour chaque période de développement.</a:t>
            </a:r>
          </a:p>
          <a:p>
            <a:pPr algn="l">
              <a:lnSpc>
                <a:spcPts val="2974"/>
              </a:lnSpc>
            </a:pPr>
            <a:endParaRPr lang="en-US" sz="2499">
              <a:solidFill>
                <a:srgbClr val="2C1810"/>
              </a:solidFill>
              <a:latin typeface="Open Sans"/>
              <a:ea typeface="Open Sans"/>
              <a:cs typeface="Open Sans"/>
              <a:sym typeface="Open Sans"/>
            </a:endParaRPr>
          </a:p>
          <a:p>
            <a:pPr marL="539749" lvl="1" indent="-269875" algn="l">
              <a:lnSpc>
                <a:spcPts val="2974"/>
              </a:lnSpc>
              <a:buFont typeface="Arial"/>
              <a:buChar char="•"/>
            </a:pPr>
            <a:r>
              <a:rPr lang="en-US" sz="2499">
                <a:solidFill>
                  <a:srgbClr val="2C1810"/>
                </a:solidFill>
                <a:latin typeface="Open Sans"/>
                <a:ea typeface="Open Sans"/>
                <a:cs typeface="Open Sans"/>
                <a:sym typeface="Open Sans"/>
              </a:rPr>
              <a:t>Visibilité des dépendances : Les liens entre les tâches et les epics ou types de travail (Story, Task) aident à comprendre les dépendances et les relations entre les différentes parties du projet.</a:t>
            </a:r>
          </a:p>
          <a:p>
            <a:pPr algn="l">
              <a:lnSpc>
                <a:spcPts val="3264"/>
              </a:lnSpc>
            </a:pPr>
            <a:endParaRPr lang="en-US" sz="2499">
              <a:solidFill>
                <a:srgbClr val="2C1810"/>
              </a:solidFill>
              <a:latin typeface="Open Sans"/>
              <a:ea typeface="Open Sans"/>
              <a:cs typeface="Open Sans"/>
              <a:sym typeface="Open Sans"/>
            </a:endParaRPr>
          </a:p>
        </p:txBody>
      </p:sp>
      <p:sp>
        <p:nvSpPr>
          <p:cNvPr id="8" name="TextBox 8"/>
          <p:cNvSpPr txBox="1"/>
          <p:nvPr/>
        </p:nvSpPr>
        <p:spPr>
          <a:xfrm>
            <a:off x="26227"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321966" y="3822967"/>
            <a:ext cx="17644068" cy="6030901"/>
          </a:xfrm>
          <a:custGeom>
            <a:avLst/>
            <a:gdLst/>
            <a:ahLst/>
            <a:cxnLst/>
            <a:rect l="l" t="t" r="r" b="b"/>
            <a:pathLst>
              <a:path w="17644068" h="6030901">
                <a:moveTo>
                  <a:pt x="0" y="0"/>
                </a:moveTo>
                <a:lnTo>
                  <a:pt x="17644068" y="0"/>
                </a:lnTo>
                <a:lnTo>
                  <a:pt x="17644068" y="6030901"/>
                </a:lnTo>
                <a:lnTo>
                  <a:pt x="0" y="6030901"/>
                </a:lnTo>
                <a:lnTo>
                  <a:pt x="0" y="0"/>
                </a:lnTo>
                <a:close/>
              </a:path>
            </a:pathLst>
          </a:custGeom>
          <a:blipFill>
            <a:blip r:embed="rId3"/>
            <a:stretch>
              <a:fillRect l="-268" r="-268" b="-32410"/>
            </a:stretch>
          </a:blipFill>
        </p:spPr>
        <p:txBody>
          <a:bodyPr/>
          <a:lstStyle/>
          <a:p>
            <a:endParaRPr lang="fr-FR"/>
          </a:p>
        </p:txBody>
      </p:sp>
      <p:sp>
        <p:nvSpPr>
          <p:cNvPr id="7" name="TextBox 7"/>
          <p:cNvSpPr txBox="1"/>
          <p:nvPr/>
        </p:nvSpPr>
        <p:spPr>
          <a:xfrm>
            <a:off x="155969" y="1076325"/>
            <a:ext cx="10540961"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Suivi du projet avec le Kanban</a:t>
            </a:r>
          </a:p>
        </p:txBody>
      </p:sp>
      <p:sp>
        <p:nvSpPr>
          <p:cNvPr id="8" name="TextBox 8"/>
          <p:cNvSpPr txBox="1"/>
          <p:nvPr/>
        </p:nvSpPr>
        <p:spPr>
          <a:xfrm>
            <a:off x="335875" y="2048513"/>
            <a:ext cx="17375720" cy="1606295"/>
          </a:xfrm>
          <a:prstGeom prst="rect">
            <a:avLst/>
          </a:prstGeom>
        </p:spPr>
        <p:txBody>
          <a:bodyPr lIns="0" tIns="0" rIns="0" bIns="0" rtlCol="0" anchor="t">
            <a:spAutoFit/>
          </a:bodyPr>
          <a:lstStyle/>
          <a:p>
            <a:pPr algn="l">
              <a:lnSpc>
                <a:spcPts val="2814"/>
              </a:lnSpc>
              <a:spcBef>
                <a:spcPct val="0"/>
              </a:spcBef>
            </a:pPr>
            <a:r>
              <a:rPr lang="en-US" sz="2010">
                <a:solidFill>
                  <a:srgbClr val="2C1810"/>
                </a:solidFill>
                <a:latin typeface="Open Sans"/>
                <a:ea typeface="Open Sans"/>
                <a:cs typeface="Open Sans"/>
                <a:sym typeface="Open Sans"/>
              </a:rPr>
              <a:t>Les User Stories sont des descriptions courtes et simples de fonctionnalités ou de besoins du point de vue de l'utilisateur final. </a:t>
            </a:r>
          </a:p>
          <a:p>
            <a:pPr algn="l">
              <a:lnSpc>
                <a:spcPts val="2814"/>
              </a:lnSpc>
              <a:spcBef>
                <a:spcPct val="0"/>
              </a:spcBef>
            </a:pPr>
            <a:r>
              <a:rPr lang="en-US" sz="2010">
                <a:solidFill>
                  <a:srgbClr val="2C1810"/>
                </a:solidFill>
                <a:latin typeface="Open Sans"/>
                <a:ea typeface="Open Sans"/>
                <a:cs typeface="Open Sans"/>
                <a:sym typeface="Open Sans"/>
              </a:rPr>
              <a:t>Chaque User Story est un rappel pour avoir une conversation détaillée plus tard. </a:t>
            </a:r>
          </a:p>
          <a:p>
            <a:pPr algn="l">
              <a:lnSpc>
                <a:spcPts val="2211"/>
              </a:lnSpc>
            </a:pPr>
            <a:r>
              <a:rPr lang="en-US" sz="2010">
                <a:solidFill>
                  <a:srgbClr val="2C1810"/>
                </a:solidFill>
                <a:latin typeface="Open Sans"/>
                <a:ea typeface="Open Sans"/>
                <a:cs typeface="Open Sans"/>
                <a:sym typeface="Open Sans"/>
              </a:rPr>
              <a:t>Voici quelques exemples du tableau :</a:t>
            </a:r>
          </a:p>
          <a:p>
            <a:pPr algn="l">
              <a:lnSpc>
                <a:spcPts val="2211"/>
              </a:lnSpc>
            </a:pPr>
            <a:endParaRPr lang="en-US" sz="2010">
              <a:solidFill>
                <a:srgbClr val="2C1810"/>
              </a:solidFill>
              <a:latin typeface="Open Sans"/>
              <a:ea typeface="Open Sans"/>
              <a:cs typeface="Open Sans"/>
              <a:sym typeface="Open Sans"/>
            </a:endParaRPr>
          </a:p>
          <a:p>
            <a:pPr algn="l">
              <a:lnSpc>
                <a:spcPts val="2814"/>
              </a:lnSpc>
            </a:pPr>
            <a:r>
              <a:rPr lang="en-US" sz="2010">
                <a:solidFill>
                  <a:srgbClr val="2C1810"/>
                </a:solidFill>
                <a:latin typeface="Open Sans"/>
                <a:ea typeface="Open Sans"/>
                <a:cs typeface="Open Sans"/>
                <a:sym typeface="Open Sans"/>
              </a:rPr>
              <a:t>Création de plat, Menus précédents, Gestion des pages d'erreur, Landing non connectée</a:t>
            </a:r>
          </a:p>
        </p:txBody>
      </p:sp>
      <p:sp>
        <p:nvSpPr>
          <p:cNvPr id="9" name="TextBox 9"/>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4</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155969" y="1076325"/>
            <a:ext cx="10540961"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Suivi du projet avec le Kanban</a:t>
            </a:r>
          </a:p>
        </p:txBody>
      </p:sp>
      <p:sp>
        <p:nvSpPr>
          <p:cNvPr id="7" name="TextBox 7"/>
          <p:cNvSpPr txBox="1"/>
          <p:nvPr/>
        </p:nvSpPr>
        <p:spPr>
          <a:xfrm>
            <a:off x="526190" y="2330448"/>
            <a:ext cx="17235620" cy="7018338"/>
          </a:xfrm>
          <a:prstGeom prst="rect">
            <a:avLst/>
          </a:prstGeom>
        </p:spPr>
        <p:txBody>
          <a:bodyPr lIns="0" tIns="0" rIns="0" bIns="0" rtlCol="0" anchor="t">
            <a:spAutoFit/>
          </a:bodyPr>
          <a:lstStyle/>
          <a:p>
            <a:pPr algn="l">
              <a:lnSpc>
                <a:spcPts val="2974"/>
              </a:lnSpc>
            </a:pPr>
            <a:r>
              <a:rPr lang="en-US" sz="2499">
                <a:solidFill>
                  <a:srgbClr val="2C1810"/>
                </a:solidFill>
                <a:latin typeface="Open Sans"/>
                <a:ea typeface="Open Sans"/>
                <a:cs typeface="Open Sans"/>
                <a:sym typeface="Open Sans"/>
              </a:rPr>
              <a:t>Les tâches sont des activités spécifiques que les membres de l'équipe doivent accomplir pour compléter une User Story. </a:t>
            </a:r>
          </a:p>
          <a:p>
            <a:pPr algn="l">
              <a:lnSpc>
                <a:spcPts val="2974"/>
              </a:lnSpc>
            </a:pPr>
            <a:r>
              <a:rPr lang="en-US" sz="2499">
                <a:solidFill>
                  <a:srgbClr val="2C1810"/>
                </a:solidFill>
                <a:latin typeface="Open Sans"/>
                <a:ea typeface="Open Sans"/>
                <a:cs typeface="Open Sans"/>
                <a:sym typeface="Open Sans"/>
              </a:rPr>
              <a:t>Elles peuvent inclure le développement, les tests, la documentation, etc. Dans ce projet, les tâches sont attribuées à différents membres de l'équipe comme Soufiane, et sont catégorisées par priorité, sprint, et type (Story, Task).</a:t>
            </a:r>
          </a:p>
          <a:p>
            <a:pPr algn="l">
              <a:lnSpc>
                <a:spcPts val="2974"/>
              </a:lnSpc>
            </a:pPr>
            <a:endParaRPr lang="en-US" sz="2499">
              <a:solidFill>
                <a:srgbClr val="2C1810"/>
              </a:solidFill>
              <a:latin typeface="Open Sans"/>
              <a:ea typeface="Open Sans"/>
              <a:cs typeface="Open Sans"/>
              <a:sym typeface="Open Sans"/>
            </a:endParaRPr>
          </a:p>
          <a:p>
            <a:pPr marL="539746" lvl="1" indent="-269873" algn="l">
              <a:lnSpc>
                <a:spcPts val="2974"/>
              </a:lnSpc>
              <a:buFont typeface="Arial"/>
              <a:buChar char="•"/>
            </a:pPr>
            <a:r>
              <a:rPr lang="en-US" sz="2499">
                <a:solidFill>
                  <a:srgbClr val="2C1810"/>
                </a:solidFill>
                <a:latin typeface="Open Sans"/>
                <a:ea typeface="Open Sans"/>
                <a:cs typeface="Open Sans"/>
                <a:sym typeface="Open Sans"/>
              </a:rPr>
              <a:t>Cartes : Nom de la tâche ou User Story.</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En charge : La personne responsable de la tâche.</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Priorité : L'importance de la tâche, par exemple P1 🔥 pour les tâches prioritaires.</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Sprint : La période de temps (généralement 1 à 4 semaines) durant laquelle les tâches doivent être complétées.</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Epic : Un groupe de User Stories liées qui forment une grande fonctionnalité.</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Product Owner : La personne responsable de définir les priorités et les exigences du produit.</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Type : Le type de travail, par exemple Story 📕 (une User Story) ou Task 🔒 (une tâche spécifique).</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Statut : Le statut actuel de la tâche, par exemple "A faire". </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Story point : Une estimation de l'effort nécessaire pour accomplir la tâche, souvent basée sur la complexité et la taille de la tâche. </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Complexité : Une évaluation de la difficulté de la tâche (Faible, Moyenne, Élevée). </a:t>
            </a:r>
          </a:p>
          <a:p>
            <a:pPr marL="539746" lvl="1" indent="-269873" algn="l">
              <a:lnSpc>
                <a:spcPts val="3499"/>
              </a:lnSpc>
              <a:buFont typeface="Arial"/>
              <a:buChar char="•"/>
            </a:pPr>
            <a:r>
              <a:rPr lang="en-US" sz="2499">
                <a:solidFill>
                  <a:srgbClr val="2C1810"/>
                </a:solidFill>
                <a:latin typeface="Open Sans"/>
                <a:ea typeface="Open Sans"/>
                <a:cs typeface="Open Sans"/>
                <a:sym typeface="Open Sans"/>
              </a:rPr>
              <a:t>Heures : Le temps estimé pour accomplir la tâche, exprimé en heures.</a:t>
            </a:r>
          </a:p>
        </p:txBody>
      </p:sp>
      <p:sp>
        <p:nvSpPr>
          <p:cNvPr id="8" name="TextBox 8"/>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349060" y="1333500"/>
            <a:ext cx="6740187" cy="565153"/>
          </a:xfrm>
          <a:prstGeom prst="rect">
            <a:avLst/>
          </a:prstGeom>
        </p:spPr>
        <p:txBody>
          <a:bodyPr lIns="0" tIns="0" rIns="0" bIns="0" rtlCol="0" anchor="t">
            <a:spAutoFit/>
          </a:bodyPr>
          <a:lstStyle/>
          <a:p>
            <a:pPr algn="ctr">
              <a:lnSpc>
                <a:spcPts val="4400"/>
              </a:lnSpc>
              <a:spcBef>
                <a:spcPct val="0"/>
              </a:spcBef>
            </a:pPr>
            <a:r>
              <a:rPr lang="en-US" sz="4000">
                <a:solidFill>
                  <a:srgbClr val="2C1810"/>
                </a:solidFill>
                <a:latin typeface="Montserrat"/>
                <a:ea typeface="Montserrat"/>
                <a:cs typeface="Montserrat"/>
                <a:sym typeface="Montserrat"/>
              </a:rPr>
              <a:t>Spécifications techniques</a:t>
            </a:r>
          </a:p>
        </p:txBody>
      </p:sp>
      <p:sp>
        <p:nvSpPr>
          <p:cNvPr id="7" name="TextBox 7"/>
          <p:cNvSpPr txBox="1"/>
          <p:nvPr/>
        </p:nvSpPr>
        <p:spPr>
          <a:xfrm>
            <a:off x="403369" y="2512761"/>
            <a:ext cx="11999496" cy="2294681"/>
          </a:xfrm>
          <a:prstGeom prst="rect">
            <a:avLst/>
          </a:prstGeom>
        </p:spPr>
        <p:txBody>
          <a:bodyPr lIns="0" tIns="0" rIns="0" bIns="0" rtlCol="0" anchor="t">
            <a:spAutoFit/>
          </a:bodyPr>
          <a:lstStyle/>
          <a:p>
            <a:pPr marL="379311" lvl="1" indent="-189655" algn="l">
              <a:lnSpc>
                <a:spcPts val="1721"/>
              </a:lnSpc>
              <a:buFont typeface="Arial"/>
              <a:buChar char="•"/>
            </a:pPr>
            <a:r>
              <a:rPr lang="en-US" sz="1756">
                <a:solidFill>
                  <a:srgbClr val="2C1810"/>
                </a:solidFill>
                <a:latin typeface="Open Sans"/>
                <a:ea typeface="Open Sans"/>
                <a:cs typeface="Open Sans"/>
                <a:sym typeface="Open Sans"/>
              </a:rPr>
              <a:t>Création de menu : Fonctionnalité permettant aux utilisateurs de créer et de gérer des menus.</a:t>
            </a:r>
          </a:p>
          <a:p>
            <a:pPr algn="l">
              <a:lnSpc>
                <a:spcPts val="1721"/>
              </a:lnSpc>
            </a:pPr>
            <a:endParaRPr lang="en-US" sz="1756">
              <a:solidFill>
                <a:srgbClr val="2C1810"/>
              </a:solidFill>
              <a:latin typeface="Open Sans"/>
              <a:ea typeface="Open Sans"/>
              <a:cs typeface="Open Sans"/>
              <a:sym typeface="Open Sans"/>
            </a:endParaRPr>
          </a:p>
          <a:p>
            <a:pPr marL="379311" lvl="1" indent="-189655" algn="l">
              <a:lnSpc>
                <a:spcPts val="1721"/>
              </a:lnSpc>
              <a:buFont typeface="Arial"/>
              <a:buChar char="•"/>
            </a:pPr>
            <a:r>
              <a:rPr lang="en-US" sz="1756">
                <a:solidFill>
                  <a:srgbClr val="2C1810"/>
                </a:solidFill>
                <a:latin typeface="Open Sans"/>
                <a:ea typeface="Open Sans"/>
                <a:cs typeface="Open Sans"/>
                <a:sym typeface="Open Sans"/>
              </a:rPr>
              <a:t>Landing page non connectée : Page d'accueil pour les utilisateurs non connectés.</a:t>
            </a:r>
          </a:p>
          <a:p>
            <a:pPr algn="l">
              <a:lnSpc>
                <a:spcPts val="1721"/>
              </a:lnSpc>
            </a:pPr>
            <a:endParaRPr lang="en-US" sz="1756">
              <a:solidFill>
                <a:srgbClr val="2C1810"/>
              </a:solidFill>
              <a:latin typeface="Open Sans"/>
              <a:ea typeface="Open Sans"/>
              <a:cs typeface="Open Sans"/>
              <a:sym typeface="Open Sans"/>
            </a:endParaRPr>
          </a:p>
          <a:p>
            <a:pPr marL="379311" lvl="1" indent="-189655" algn="l">
              <a:lnSpc>
                <a:spcPts val="1721"/>
              </a:lnSpc>
              <a:buFont typeface="Arial"/>
              <a:buChar char="•"/>
            </a:pPr>
            <a:r>
              <a:rPr lang="en-US" sz="1756">
                <a:solidFill>
                  <a:srgbClr val="2C1810"/>
                </a:solidFill>
                <a:latin typeface="Open Sans"/>
                <a:ea typeface="Open Sans"/>
                <a:cs typeface="Open Sans"/>
                <a:sym typeface="Open Sans"/>
              </a:rPr>
              <a:t>Gestion des pages d'erreur : Affichage et gestion des pages d'erreur pour une meilleure expérience utilisateur.</a:t>
            </a:r>
          </a:p>
          <a:p>
            <a:pPr algn="l">
              <a:lnSpc>
                <a:spcPts val="1721"/>
              </a:lnSpc>
            </a:pPr>
            <a:endParaRPr lang="en-US" sz="1756">
              <a:solidFill>
                <a:srgbClr val="2C1810"/>
              </a:solidFill>
              <a:latin typeface="Open Sans"/>
              <a:ea typeface="Open Sans"/>
              <a:cs typeface="Open Sans"/>
              <a:sym typeface="Open Sans"/>
            </a:endParaRPr>
          </a:p>
          <a:p>
            <a:pPr marL="379311" lvl="1" indent="-189655" algn="l">
              <a:lnSpc>
                <a:spcPts val="1721"/>
              </a:lnSpc>
              <a:buFont typeface="Arial"/>
              <a:buChar char="•"/>
            </a:pPr>
            <a:r>
              <a:rPr lang="en-US" sz="1756">
                <a:solidFill>
                  <a:srgbClr val="2C1810"/>
                </a:solidFill>
                <a:latin typeface="Open Sans"/>
                <a:ea typeface="Open Sans"/>
                <a:cs typeface="Open Sans"/>
                <a:sym typeface="Open Sans"/>
              </a:rPr>
              <a:t>Sécurité et authentification : Mécanismes pour sécuriser l'accès et authentifier les utilisateurs.</a:t>
            </a:r>
          </a:p>
          <a:p>
            <a:pPr algn="l">
              <a:lnSpc>
                <a:spcPts val="1721"/>
              </a:lnSpc>
            </a:pPr>
            <a:endParaRPr lang="en-US" sz="1756">
              <a:solidFill>
                <a:srgbClr val="2C1810"/>
              </a:solidFill>
              <a:latin typeface="Open Sans"/>
              <a:ea typeface="Open Sans"/>
              <a:cs typeface="Open Sans"/>
              <a:sym typeface="Open Sans"/>
            </a:endParaRPr>
          </a:p>
          <a:p>
            <a:pPr marL="379311" lvl="1" indent="-189655" algn="l">
              <a:lnSpc>
                <a:spcPts val="1721"/>
              </a:lnSpc>
              <a:buFont typeface="Arial"/>
              <a:buChar char="•"/>
            </a:pPr>
            <a:r>
              <a:rPr lang="en-US" sz="1756">
                <a:solidFill>
                  <a:srgbClr val="2C1810"/>
                </a:solidFill>
                <a:latin typeface="Open Sans"/>
                <a:ea typeface="Open Sans"/>
                <a:cs typeface="Open Sans"/>
                <a:sym typeface="Open Sans"/>
              </a:rPr>
              <a:t>Exportation PDF : Capacité d'exporter des menus ou d'autres informations en format PDF.</a:t>
            </a:r>
          </a:p>
          <a:p>
            <a:pPr algn="l">
              <a:lnSpc>
                <a:spcPts val="1721"/>
              </a:lnSpc>
            </a:pPr>
            <a:endParaRPr lang="en-US" sz="1756">
              <a:solidFill>
                <a:srgbClr val="2C1810"/>
              </a:solidFill>
              <a:latin typeface="Open Sans"/>
              <a:ea typeface="Open Sans"/>
              <a:cs typeface="Open Sans"/>
              <a:sym typeface="Open Sans"/>
            </a:endParaRPr>
          </a:p>
          <a:p>
            <a:pPr marL="343666" lvl="1" indent="-171833" algn="l">
              <a:lnSpc>
                <a:spcPts val="1559"/>
              </a:lnSpc>
              <a:buFont typeface="Arial"/>
              <a:buChar char="•"/>
            </a:pPr>
            <a:r>
              <a:rPr lang="en-US" sz="1591">
                <a:solidFill>
                  <a:srgbClr val="2C1810"/>
                </a:solidFill>
                <a:latin typeface="Open Sans"/>
                <a:ea typeface="Open Sans"/>
                <a:cs typeface="Open Sans"/>
                <a:sym typeface="Open Sans"/>
              </a:rPr>
              <a:t>Intégration avec Google My Business : Connexion du système avec Google My Business pour synchroniser les informations.</a:t>
            </a:r>
          </a:p>
        </p:txBody>
      </p:sp>
      <p:sp>
        <p:nvSpPr>
          <p:cNvPr id="8" name="TextBox 8"/>
          <p:cNvSpPr txBox="1"/>
          <p:nvPr/>
        </p:nvSpPr>
        <p:spPr>
          <a:xfrm>
            <a:off x="252572" y="6285782"/>
            <a:ext cx="13673350" cy="565153"/>
          </a:xfrm>
          <a:prstGeom prst="rect">
            <a:avLst/>
          </a:prstGeom>
        </p:spPr>
        <p:txBody>
          <a:bodyPr lIns="0" tIns="0" rIns="0" bIns="0" rtlCol="0" anchor="t">
            <a:spAutoFit/>
          </a:bodyPr>
          <a:lstStyle/>
          <a:p>
            <a:pPr algn="ctr">
              <a:lnSpc>
                <a:spcPts val="4400"/>
              </a:lnSpc>
              <a:spcBef>
                <a:spcPct val="0"/>
              </a:spcBef>
            </a:pPr>
            <a:r>
              <a:rPr lang="en-US" sz="4000">
                <a:solidFill>
                  <a:srgbClr val="2C1810"/>
                </a:solidFill>
                <a:latin typeface="Montserrat"/>
                <a:ea typeface="Montserrat"/>
                <a:cs typeface="Montserrat"/>
                <a:sym typeface="Montserrat"/>
              </a:rPr>
              <a:t>Choix d'une spécification technique clé à vulgariser</a:t>
            </a:r>
          </a:p>
        </p:txBody>
      </p:sp>
      <p:sp>
        <p:nvSpPr>
          <p:cNvPr id="9" name="TextBox 9"/>
          <p:cNvSpPr txBox="1"/>
          <p:nvPr/>
        </p:nvSpPr>
        <p:spPr>
          <a:xfrm>
            <a:off x="498602" y="7270035"/>
            <a:ext cx="13300499" cy="2319398"/>
          </a:xfrm>
          <a:prstGeom prst="rect">
            <a:avLst/>
          </a:prstGeom>
        </p:spPr>
        <p:txBody>
          <a:bodyPr lIns="0" tIns="0" rIns="0" bIns="0" rtlCol="0" anchor="t">
            <a:spAutoFit/>
          </a:bodyPr>
          <a:lstStyle/>
          <a:p>
            <a:pPr algn="l">
              <a:lnSpc>
                <a:spcPts val="1756"/>
              </a:lnSpc>
            </a:pPr>
            <a:r>
              <a:rPr lang="en-US" sz="1756">
                <a:solidFill>
                  <a:srgbClr val="2C1810"/>
                </a:solidFill>
                <a:latin typeface="Open Sans"/>
                <a:ea typeface="Open Sans"/>
                <a:cs typeface="Open Sans"/>
                <a:sym typeface="Open Sans"/>
              </a:rPr>
              <a:t>Spécification : Sécurité et authentification</a:t>
            </a:r>
          </a:p>
          <a:p>
            <a:pPr algn="l">
              <a:lnSpc>
                <a:spcPts val="1756"/>
              </a:lnSpc>
            </a:pPr>
            <a:endParaRPr lang="en-US" sz="1756">
              <a:solidFill>
                <a:srgbClr val="2C1810"/>
              </a:solidFill>
              <a:latin typeface="Open Sans"/>
              <a:ea typeface="Open Sans"/>
              <a:cs typeface="Open Sans"/>
              <a:sym typeface="Open Sans"/>
            </a:endParaRPr>
          </a:p>
          <a:p>
            <a:pPr marL="379311" lvl="1" indent="-189655" algn="l">
              <a:lnSpc>
                <a:spcPts val="1756"/>
              </a:lnSpc>
              <a:buFont typeface="Arial"/>
              <a:buChar char="•"/>
            </a:pPr>
            <a:r>
              <a:rPr lang="en-US" sz="1756">
                <a:solidFill>
                  <a:srgbClr val="2C1810"/>
                </a:solidFill>
                <a:latin typeface="Open Sans"/>
                <a:ea typeface="Open Sans"/>
                <a:cs typeface="Open Sans"/>
                <a:sym typeface="Open Sans"/>
              </a:rPr>
              <a:t>Identification de l'utilisateur : L'utilisateur entre son nom d'utilisateur et son mot de passe.</a:t>
            </a:r>
          </a:p>
          <a:p>
            <a:pPr algn="l">
              <a:lnSpc>
                <a:spcPts val="1756"/>
              </a:lnSpc>
            </a:pPr>
            <a:endParaRPr lang="en-US" sz="1756">
              <a:solidFill>
                <a:srgbClr val="2C1810"/>
              </a:solidFill>
              <a:latin typeface="Open Sans"/>
              <a:ea typeface="Open Sans"/>
              <a:cs typeface="Open Sans"/>
              <a:sym typeface="Open Sans"/>
            </a:endParaRPr>
          </a:p>
          <a:p>
            <a:pPr marL="379311" lvl="1" indent="-189655" algn="l">
              <a:lnSpc>
                <a:spcPts val="1756"/>
              </a:lnSpc>
              <a:buFont typeface="Arial"/>
              <a:buChar char="•"/>
            </a:pPr>
            <a:r>
              <a:rPr lang="en-US" sz="1756">
                <a:solidFill>
                  <a:srgbClr val="2C1810"/>
                </a:solidFill>
                <a:latin typeface="Open Sans"/>
                <a:ea typeface="Open Sans"/>
                <a:cs typeface="Open Sans"/>
                <a:sym typeface="Open Sans"/>
              </a:rPr>
              <a:t>Validation des informations : Le système compare les informations fournies avec celles stockées dans la base de données.</a:t>
            </a:r>
          </a:p>
          <a:p>
            <a:pPr algn="l">
              <a:lnSpc>
                <a:spcPts val="1756"/>
              </a:lnSpc>
            </a:pPr>
            <a:endParaRPr lang="en-US" sz="1756">
              <a:solidFill>
                <a:srgbClr val="2C1810"/>
              </a:solidFill>
              <a:latin typeface="Open Sans"/>
              <a:ea typeface="Open Sans"/>
              <a:cs typeface="Open Sans"/>
              <a:sym typeface="Open Sans"/>
            </a:endParaRPr>
          </a:p>
          <a:p>
            <a:pPr marL="379311" lvl="1" indent="-189655" algn="l">
              <a:lnSpc>
                <a:spcPts val="1756"/>
              </a:lnSpc>
              <a:buFont typeface="Arial"/>
              <a:buChar char="•"/>
            </a:pPr>
            <a:r>
              <a:rPr lang="en-US" sz="1756">
                <a:solidFill>
                  <a:srgbClr val="2C1810"/>
                </a:solidFill>
                <a:latin typeface="Open Sans"/>
                <a:ea typeface="Open Sans"/>
                <a:cs typeface="Open Sans"/>
                <a:sym typeface="Open Sans"/>
              </a:rPr>
              <a:t>Création de la session : Si les informations sont correctes, le système crée une session pour l'utilisateur.</a:t>
            </a:r>
          </a:p>
          <a:p>
            <a:pPr algn="l">
              <a:lnSpc>
                <a:spcPts val="1756"/>
              </a:lnSpc>
            </a:pPr>
            <a:endParaRPr lang="en-US" sz="1756">
              <a:solidFill>
                <a:srgbClr val="2C1810"/>
              </a:solidFill>
              <a:latin typeface="Open Sans"/>
              <a:ea typeface="Open Sans"/>
              <a:cs typeface="Open Sans"/>
              <a:sym typeface="Open Sans"/>
            </a:endParaRPr>
          </a:p>
          <a:p>
            <a:pPr marL="379311" lvl="1" indent="-189655" algn="l">
              <a:lnSpc>
                <a:spcPts val="1756"/>
              </a:lnSpc>
              <a:buFont typeface="Arial"/>
              <a:buChar char="•"/>
            </a:pPr>
            <a:r>
              <a:rPr lang="en-US" sz="1756">
                <a:solidFill>
                  <a:srgbClr val="2C1810"/>
                </a:solidFill>
                <a:latin typeface="Open Sans"/>
                <a:ea typeface="Open Sans"/>
                <a:cs typeface="Open Sans"/>
                <a:sym typeface="Open Sans"/>
              </a:rPr>
              <a:t>Accès sécurisé : L'utilisateur accède aux ressources sécurisées de l'application.</a:t>
            </a:r>
          </a:p>
          <a:p>
            <a:pPr algn="l">
              <a:lnSpc>
                <a:spcPts val="2923"/>
              </a:lnSpc>
            </a:pPr>
            <a:endParaRPr lang="en-US" sz="1756">
              <a:solidFill>
                <a:srgbClr val="2C1810"/>
              </a:solidFill>
              <a:latin typeface="Open Sans"/>
              <a:ea typeface="Open Sans"/>
              <a:cs typeface="Open Sans"/>
              <a:sym typeface="Open Sans"/>
            </a:endParaRPr>
          </a:p>
        </p:txBody>
      </p:sp>
      <p:grpSp>
        <p:nvGrpSpPr>
          <p:cNvPr id="10" name="Group 10"/>
          <p:cNvGrpSpPr/>
          <p:nvPr/>
        </p:nvGrpSpPr>
        <p:grpSpPr>
          <a:xfrm>
            <a:off x="12854850" y="1376259"/>
            <a:ext cx="1925306" cy="522395"/>
            <a:chOff x="0" y="0"/>
            <a:chExt cx="2119226" cy="696526"/>
          </a:xfrm>
        </p:grpSpPr>
        <p:grpSp>
          <p:nvGrpSpPr>
            <p:cNvPr id="11" name="Group 11"/>
            <p:cNvGrpSpPr/>
            <p:nvPr/>
          </p:nvGrpSpPr>
          <p:grpSpPr>
            <a:xfrm>
              <a:off x="0" y="0"/>
              <a:ext cx="2119226" cy="696526"/>
              <a:chOff x="0" y="0"/>
              <a:chExt cx="536475" cy="176323"/>
            </a:xfrm>
          </p:grpSpPr>
          <p:sp>
            <p:nvSpPr>
              <p:cNvPr id="12" name="Freeform 12"/>
              <p:cNvSpPr/>
              <p:nvPr/>
            </p:nvSpPr>
            <p:spPr>
              <a:xfrm>
                <a:off x="0" y="0"/>
                <a:ext cx="536475" cy="176323"/>
              </a:xfrm>
              <a:custGeom>
                <a:avLst/>
                <a:gdLst/>
                <a:ahLst/>
                <a:cxnLst/>
                <a:rect l="l" t="t" r="r" b="b"/>
                <a:pathLst>
                  <a:path w="536475" h="176323">
                    <a:moveTo>
                      <a:pt x="88162" y="0"/>
                    </a:moveTo>
                    <a:lnTo>
                      <a:pt x="448313" y="0"/>
                    </a:lnTo>
                    <a:cubicBezTo>
                      <a:pt x="497003" y="0"/>
                      <a:pt x="536475" y="39471"/>
                      <a:pt x="536475" y="88162"/>
                    </a:cubicBezTo>
                    <a:lnTo>
                      <a:pt x="536475" y="88162"/>
                    </a:lnTo>
                    <a:cubicBezTo>
                      <a:pt x="536475" y="111543"/>
                      <a:pt x="527186" y="133968"/>
                      <a:pt x="510653" y="150501"/>
                    </a:cubicBezTo>
                    <a:cubicBezTo>
                      <a:pt x="494119" y="167035"/>
                      <a:pt x="471695" y="176323"/>
                      <a:pt x="448313" y="176323"/>
                    </a:cubicBezTo>
                    <a:lnTo>
                      <a:pt x="88162" y="176323"/>
                    </a:lnTo>
                    <a:cubicBezTo>
                      <a:pt x="64780" y="176323"/>
                      <a:pt x="42355" y="167035"/>
                      <a:pt x="25822" y="150501"/>
                    </a:cubicBezTo>
                    <a:cubicBezTo>
                      <a:pt x="9288" y="133968"/>
                      <a:pt x="0" y="111543"/>
                      <a:pt x="0" y="88162"/>
                    </a:cubicBezTo>
                    <a:lnTo>
                      <a:pt x="0" y="88162"/>
                    </a:lnTo>
                    <a:cubicBezTo>
                      <a:pt x="0" y="64780"/>
                      <a:pt x="9288" y="42355"/>
                      <a:pt x="25822" y="25822"/>
                    </a:cubicBezTo>
                    <a:cubicBezTo>
                      <a:pt x="42355" y="9288"/>
                      <a:pt x="64780" y="0"/>
                      <a:pt x="88162" y="0"/>
                    </a:cubicBezTo>
                    <a:close/>
                  </a:path>
                </a:pathLst>
              </a:custGeom>
              <a:solidFill>
                <a:srgbClr val="FCE5CD"/>
              </a:solidFill>
            </p:spPr>
            <p:txBody>
              <a:bodyPr/>
              <a:lstStyle/>
              <a:p>
                <a:endParaRPr lang="fr-FR"/>
              </a:p>
            </p:txBody>
          </p:sp>
          <p:sp>
            <p:nvSpPr>
              <p:cNvPr id="13" name="TextBox 13"/>
              <p:cNvSpPr txBox="1"/>
              <p:nvPr/>
            </p:nvSpPr>
            <p:spPr>
              <a:xfrm>
                <a:off x="0" y="-38100"/>
                <a:ext cx="536475" cy="214423"/>
              </a:xfrm>
              <a:prstGeom prst="rect">
                <a:avLst/>
              </a:prstGeom>
            </p:spPr>
            <p:txBody>
              <a:bodyPr lIns="39639" tIns="39639" rIns="39639" bIns="39639" rtlCol="0" anchor="ctr"/>
              <a:lstStyle/>
              <a:p>
                <a:pPr algn="ctr">
                  <a:lnSpc>
                    <a:spcPts val="2659"/>
                  </a:lnSpc>
                </a:pPr>
                <a:endParaRPr/>
              </a:p>
            </p:txBody>
          </p:sp>
        </p:grpSp>
        <p:sp>
          <p:nvSpPr>
            <p:cNvPr id="14" name="TextBox 14"/>
            <p:cNvSpPr txBox="1"/>
            <p:nvPr/>
          </p:nvSpPr>
          <p:spPr>
            <a:xfrm>
              <a:off x="456042" y="188819"/>
              <a:ext cx="1207142" cy="325210"/>
            </a:xfrm>
            <a:prstGeom prst="rect">
              <a:avLst/>
            </a:prstGeom>
          </p:spPr>
          <p:txBody>
            <a:bodyPr lIns="0" tIns="0" rIns="0" bIns="0" rtlCol="0" anchor="t">
              <a:spAutoFit/>
            </a:bodyPr>
            <a:lstStyle/>
            <a:p>
              <a:pPr algn="ctr">
                <a:lnSpc>
                  <a:spcPts val="2075"/>
                </a:lnSpc>
                <a:spcBef>
                  <a:spcPct val="0"/>
                </a:spcBef>
              </a:pPr>
              <a:r>
                <a:rPr lang="en-US" sz="1482" dirty="0" err="1">
                  <a:solidFill>
                    <a:srgbClr val="2C1810"/>
                  </a:solidFill>
                  <a:latin typeface="Open Sans"/>
                  <a:ea typeface="Open Sans"/>
                  <a:cs typeface="Open Sans"/>
                  <a:sym typeface="Open Sans"/>
                </a:rPr>
                <a:t>Utilisateur</a:t>
              </a:r>
              <a:endParaRPr lang="en-US" sz="1482" dirty="0">
                <a:solidFill>
                  <a:srgbClr val="2C1810"/>
                </a:solidFill>
                <a:latin typeface="Open Sans"/>
                <a:ea typeface="Open Sans"/>
                <a:cs typeface="Open Sans"/>
                <a:sym typeface="Open Sans"/>
              </a:endParaRPr>
            </a:p>
          </p:txBody>
        </p:sp>
      </p:grpSp>
      <p:grpSp>
        <p:nvGrpSpPr>
          <p:cNvPr id="15" name="Group 15"/>
          <p:cNvGrpSpPr/>
          <p:nvPr/>
        </p:nvGrpSpPr>
        <p:grpSpPr>
          <a:xfrm>
            <a:off x="14851209" y="2946145"/>
            <a:ext cx="2408091" cy="883115"/>
            <a:chOff x="0" y="0"/>
            <a:chExt cx="3210788" cy="1177486"/>
          </a:xfrm>
        </p:grpSpPr>
        <p:grpSp>
          <p:nvGrpSpPr>
            <p:cNvPr id="16" name="Group 16"/>
            <p:cNvGrpSpPr/>
            <p:nvPr/>
          </p:nvGrpSpPr>
          <p:grpSpPr>
            <a:xfrm>
              <a:off x="0" y="0"/>
              <a:ext cx="3210788" cy="1177486"/>
              <a:chOff x="0" y="0"/>
              <a:chExt cx="812800" cy="298077"/>
            </a:xfrm>
          </p:grpSpPr>
          <p:sp>
            <p:nvSpPr>
              <p:cNvPr id="17" name="Freeform 17"/>
              <p:cNvSpPr/>
              <p:nvPr/>
            </p:nvSpPr>
            <p:spPr>
              <a:xfrm>
                <a:off x="0" y="0"/>
                <a:ext cx="812800" cy="298077"/>
              </a:xfrm>
              <a:custGeom>
                <a:avLst/>
                <a:gdLst/>
                <a:ahLst/>
                <a:cxnLst/>
                <a:rect l="l" t="t" r="r" b="b"/>
                <a:pathLst>
                  <a:path w="812800" h="298077">
                    <a:moveTo>
                      <a:pt x="406400" y="0"/>
                    </a:moveTo>
                    <a:cubicBezTo>
                      <a:pt x="181951" y="0"/>
                      <a:pt x="0" y="66727"/>
                      <a:pt x="0" y="149038"/>
                    </a:cubicBezTo>
                    <a:cubicBezTo>
                      <a:pt x="0" y="231350"/>
                      <a:pt x="181951" y="298077"/>
                      <a:pt x="406400" y="298077"/>
                    </a:cubicBezTo>
                    <a:cubicBezTo>
                      <a:pt x="630849" y="298077"/>
                      <a:pt x="812800" y="231350"/>
                      <a:pt x="812800" y="149038"/>
                    </a:cubicBezTo>
                    <a:cubicBezTo>
                      <a:pt x="812800" y="66727"/>
                      <a:pt x="630849" y="0"/>
                      <a:pt x="406400" y="0"/>
                    </a:cubicBezTo>
                    <a:close/>
                  </a:path>
                </a:pathLst>
              </a:custGeom>
              <a:solidFill>
                <a:srgbClr val="8AC5B0"/>
              </a:solidFill>
            </p:spPr>
            <p:txBody>
              <a:bodyPr/>
              <a:lstStyle/>
              <a:p>
                <a:endParaRPr lang="fr-FR"/>
              </a:p>
            </p:txBody>
          </p:sp>
          <p:sp>
            <p:nvSpPr>
              <p:cNvPr id="18" name="TextBox 18"/>
              <p:cNvSpPr txBox="1"/>
              <p:nvPr/>
            </p:nvSpPr>
            <p:spPr>
              <a:xfrm>
                <a:off x="76200" y="-10155"/>
                <a:ext cx="660400" cy="280287"/>
              </a:xfrm>
              <a:prstGeom prst="rect">
                <a:avLst/>
              </a:prstGeom>
            </p:spPr>
            <p:txBody>
              <a:bodyPr lIns="39639" tIns="39639" rIns="39639" bIns="39639" rtlCol="0" anchor="ctr"/>
              <a:lstStyle/>
              <a:p>
                <a:pPr algn="ctr">
                  <a:lnSpc>
                    <a:spcPts val="2659"/>
                  </a:lnSpc>
                </a:pPr>
                <a:endParaRPr/>
              </a:p>
            </p:txBody>
          </p:sp>
        </p:grpSp>
        <p:sp>
          <p:nvSpPr>
            <p:cNvPr id="19" name="TextBox 19"/>
            <p:cNvSpPr txBox="1"/>
            <p:nvPr/>
          </p:nvSpPr>
          <p:spPr>
            <a:xfrm>
              <a:off x="467311" y="411851"/>
              <a:ext cx="2276166" cy="325210"/>
            </a:xfrm>
            <a:prstGeom prst="rect">
              <a:avLst/>
            </a:prstGeom>
          </p:spPr>
          <p:txBody>
            <a:bodyPr lIns="0" tIns="0" rIns="0" bIns="0" rtlCol="0" anchor="t">
              <a:spAutoFit/>
            </a:bodyPr>
            <a:lstStyle/>
            <a:p>
              <a:pPr algn="ctr">
                <a:lnSpc>
                  <a:spcPts val="2075"/>
                </a:lnSpc>
                <a:spcBef>
                  <a:spcPct val="0"/>
                </a:spcBef>
              </a:pPr>
              <a:r>
                <a:rPr lang="en-US" sz="1482">
                  <a:solidFill>
                    <a:srgbClr val="2C1810"/>
                  </a:solidFill>
                  <a:latin typeface="Open Sans"/>
                  <a:ea typeface="Open Sans"/>
                  <a:cs typeface="Open Sans"/>
                  <a:sym typeface="Open Sans"/>
                </a:rPr>
                <a:t>Formulaire de login</a:t>
              </a:r>
            </a:p>
          </p:txBody>
        </p:sp>
      </p:grpSp>
      <p:grpSp>
        <p:nvGrpSpPr>
          <p:cNvPr id="20" name="Group 20"/>
          <p:cNvGrpSpPr/>
          <p:nvPr/>
        </p:nvGrpSpPr>
        <p:grpSpPr>
          <a:xfrm>
            <a:off x="13649560" y="4988330"/>
            <a:ext cx="2421579" cy="883115"/>
            <a:chOff x="0" y="0"/>
            <a:chExt cx="3228772" cy="1177486"/>
          </a:xfrm>
        </p:grpSpPr>
        <p:grpSp>
          <p:nvGrpSpPr>
            <p:cNvPr id="21" name="Group 21"/>
            <p:cNvGrpSpPr/>
            <p:nvPr/>
          </p:nvGrpSpPr>
          <p:grpSpPr>
            <a:xfrm>
              <a:off x="0" y="0"/>
              <a:ext cx="3210788" cy="1177486"/>
              <a:chOff x="0" y="0"/>
              <a:chExt cx="812800" cy="298077"/>
            </a:xfrm>
          </p:grpSpPr>
          <p:sp>
            <p:nvSpPr>
              <p:cNvPr id="22" name="Freeform 22"/>
              <p:cNvSpPr/>
              <p:nvPr/>
            </p:nvSpPr>
            <p:spPr>
              <a:xfrm>
                <a:off x="0" y="0"/>
                <a:ext cx="812800" cy="298077"/>
              </a:xfrm>
              <a:custGeom>
                <a:avLst/>
                <a:gdLst/>
                <a:ahLst/>
                <a:cxnLst/>
                <a:rect l="l" t="t" r="r" b="b"/>
                <a:pathLst>
                  <a:path w="812800" h="298077">
                    <a:moveTo>
                      <a:pt x="406400" y="0"/>
                    </a:moveTo>
                    <a:cubicBezTo>
                      <a:pt x="181951" y="0"/>
                      <a:pt x="0" y="66727"/>
                      <a:pt x="0" y="149038"/>
                    </a:cubicBezTo>
                    <a:cubicBezTo>
                      <a:pt x="0" y="231350"/>
                      <a:pt x="181951" y="298077"/>
                      <a:pt x="406400" y="298077"/>
                    </a:cubicBezTo>
                    <a:cubicBezTo>
                      <a:pt x="630849" y="298077"/>
                      <a:pt x="812800" y="231350"/>
                      <a:pt x="812800" y="149038"/>
                    </a:cubicBezTo>
                    <a:cubicBezTo>
                      <a:pt x="812800" y="66727"/>
                      <a:pt x="630849" y="0"/>
                      <a:pt x="406400" y="0"/>
                    </a:cubicBezTo>
                    <a:close/>
                  </a:path>
                </a:pathLst>
              </a:custGeom>
              <a:solidFill>
                <a:srgbClr val="156F99"/>
              </a:solidFill>
            </p:spPr>
            <p:txBody>
              <a:bodyPr/>
              <a:lstStyle/>
              <a:p>
                <a:endParaRPr lang="fr-FR"/>
              </a:p>
            </p:txBody>
          </p:sp>
          <p:sp>
            <p:nvSpPr>
              <p:cNvPr id="23" name="TextBox 23"/>
              <p:cNvSpPr txBox="1"/>
              <p:nvPr/>
            </p:nvSpPr>
            <p:spPr>
              <a:xfrm>
                <a:off x="76200" y="-10155"/>
                <a:ext cx="660400" cy="280287"/>
              </a:xfrm>
              <a:prstGeom prst="rect">
                <a:avLst/>
              </a:prstGeom>
            </p:spPr>
            <p:txBody>
              <a:bodyPr lIns="39639" tIns="39639" rIns="39639" bIns="39639" rtlCol="0" anchor="ctr"/>
              <a:lstStyle/>
              <a:p>
                <a:pPr algn="ctr">
                  <a:lnSpc>
                    <a:spcPts val="2659"/>
                  </a:lnSpc>
                </a:pPr>
                <a:endParaRPr/>
              </a:p>
            </p:txBody>
          </p:sp>
        </p:grpSp>
        <p:sp>
          <p:nvSpPr>
            <p:cNvPr id="24" name="TextBox 24"/>
            <p:cNvSpPr txBox="1"/>
            <p:nvPr/>
          </p:nvSpPr>
          <p:spPr>
            <a:xfrm>
              <a:off x="306308" y="384061"/>
              <a:ext cx="2922465" cy="325210"/>
            </a:xfrm>
            <a:prstGeom prst="rect">
              <a:avLst/>
            </a:prstGeom>
          </p:spPr>
          <p:txBody>
            <a:bodyPr lIns="0" tIns="0" rIns="0" bIns="0" rtlCol="0" anchor="t">
              <a:spAutoFit/>
            </a:bodyPr>
            <a:lstStyle/>
            <a:p>
              <a:pPr algn="ctr">
                <a:lnSpc>
                  <a:spcPts val="2075"/>
                </a:lnSpc>
                <a:spcBef>
                  <a:spcPct val="0"/>
                </a:spcBef>
              </a:pPr>
              <a:r>
                <a:rPr lang="en-US" sz="1482">
                  <a:solidFill>
                    <a:srgbClr val="FFFFFF"/>
                  </a:solidFill>
                  <a:latin typeface="Open Sans"/>
                  <a:ea typeface="Open Sans"/>
                  <a:cs typeface="Open Sans"/>
                  <a:sym typeface="Open Sans"/>
                </a:rPr>
                <a:t>Validation des infos</a:t>
              </a:r>
            </a:p>
          </p:txBody>
        </p:sp>
      </p:grpSp>
      <p:grpSp>
        <p:nvGrpSpPr>
          <p:cNvPr id="25" name="Group 25"/>
          <p:cNvGrpSpPr/>
          <p:nvPr/>
        </p:nvGrpSpPr>
        <p:grpSpPr>
          <a:xfrm>
            <a:off x="15489205" y="6896113"/>
            <a:ext cx="2408091" cy="883115"/>
            <a:chOff x="0" y="0"/>
            <a:chExt cx="3210788" cy="1177486"/>
          </a:xfrm>
        </p:grpSpPr>
        <p:grpSp>
          <p:nvGrpSpPr>
            <p:cNvPr id="26" name="Group 26"/>
            <p:cNvGrpSpPr/>
            <p:nvPr/>
          </p:nvGrpSpPr>
          <p:grpSpPr>
            <a:xfrm>
              <a:off x="0" y="0"/>
              <a:ext cx="3210788" cy="1177486"/>
              <a:chOff x="0" y="0"/>
              <a:chExt cx="812800" cy="298077"/>
            </a:xfrm>
          </p:grpSpPr>
          <p:sp>
            <p:nvSpPr>
              <p:cNvPr id="27" name="Freeform 27"/>
              <p:cNvSpPr/>
              <p:nvPr/>
            </p:nvSpPr>
            <p:spPr>
              <a:xfrm>
                <a:off x="0" y="0"/>
                <a:ext cx="812800" cy="298077"/>
              </a:xfrm>
              <a:custGeom>
                <a:avLst/>
                <a:gdLst/>
                <a:ahLst/>
                <a:cxnLst/>
                <a:rect l="l" t="t" r="r" b="b"/>
                <a:pathLst>
                  <a:path w="812800" h="298077">
                    <a:moveTo>
                      <a:pt x="406400" y="0"/>
                    </a:moveTo>
                    <a:cubicBezTo>
                      <a:pt x="181951" y="0"/>
                      <a:pt x="0" y="66727"/>
                      <a:pt x="0" y="149038"/>
                    </a:cubicBezTo>
                    <a:cubicBezTo>
                      <a:pt x="0" y="231350"/>
                      <a:pt x="181951" y="298077"/>
                      <a:pt x="406400" y="298077"/>
                    </a:cubicBezTo>
                    <a:cubicBezTo>
                      <a:pt x="630849" y="298077"/>
                      <a:pt x="812800" y="231350"/>
                      <a:pt x="812800" y="149038"/>
                    </a:cubicBezTo>
                    <a:cubicBezTo>
                      <a:pt x="812800" y="66727"/>
                      <a:pt x="630849" y="0"/>
                      <a:pt x="406400" y="0"/>
                    </a:cubicBezTo>
                    <a:close/>
                  </a:path>
                </a:pathLst>
              </a:custGeom>
              <a:solidFill>
                <a:srgbClr val="D8D8D8"/>
              </a:solidFill>
            </p:spPr>
            <p:txBody>
              <a:bodyPr/>
              <a:lstStyle/>
              <a:p>
                <a:endParaRPr lang="fr-FR"/>
              </a:p>
            </p:txBody>
          </p:sp>
          <p:sp>
            <p:nvSpPr>
              <p:cNvPr id="28" name="TextBox 28"/>
              <p:cNvSpPr txBox="1"/>
              <p:nvPr/>
            </p:nvSpPr>
            <p:spPr>
              <a:xfrm>
                <a:off x="76200" y="-10155"/>
                <a:ext cx="660400" cy="280287"/>
              </a:xfrm>
              <a:prstGeom prst="rect">
                <a:avLst/>
              </a:prstGeom>
            </p:spPr>
            <p:txBody>
              <a:bodyPr lIns="39639" tIns="39639" rIns="39639" bIns="39639" rtlCol="0" anchor="ctr"/>
              <a:lstStyle/>
              <a:p>
                <a:pPr algn="ctr">
                  <a:lnSpc>
                    <a:spcPts val="2659"/>
                  </a:lnSpc>
                </a:pPr>
                <a:endParaRPr/>
              </a:p>
            </p:txBody>
          </p:sp>
        </p:grpSp>
        <p:sp>
          <p:nvSpPr>
            <p:cNvPr id="29" name="TextBox 29"/>
            <p:cNvSpPr txBox="1"/>
            <p:nvPr/>
          </p:nvSpPr>
          <p:spPr>
            <a:xfrm>
              <a:off x="277353" y="411850"/>
              <a:ext cx="2608764" cy="334708"/>
            </a:xfrm>
            <a:prstGeom prst="rect">
              <a:avLst/>
            </a:prstGeom>
          </p:spPr>
          <p:txBody>
            <a:bodyPr wrap="square" lIns="0" tIns="0" rIns="0" bIns="0" rtlCol="0" anchor="t">
              <a:spAutoFit/>
            </a:bodyPr>
            <a:lstStyle/>
            <a:p>
              <a:pPr algn="ctr">
                <a:lnSpc>
                  <a:spcPts val="2075"/>
                </a:lnSpc>
                <a:spcBef>
                  <a:spcPct val="0"/>
                </a:spcBef>
              </a:pPr>
              <a:r>
                <a:rPr lang="en-US" sz="1482" dirty="0" err="1">
                  <a:solidFill>
                    <a:srgbClr val="2C1810"/>
                  </a:solidFill>
                  <a:latin typeface="Open Sans"/>
                  <a:ea typeface="Open Sans"/>
                  <a:cs typeface="Open Sans"/>
                  <a:sym typeface="Open Sans"/>
                </a:rPr>
                <a:t>Création</a:t>
              </a:r>
              <a:r>
                <a:rPr lang="en-US" sz="1482" dirty="0">
                  <a:solidFill>
                    <a:srgbClr val="2C1810"/>
                  </a:solidFill>
                  <a:latin typeface="Open Sans"/>
                  <a:ea typeface="Open Sans"/>
                  <a:cs typeface="Open Sans"/>
                  <a:sym typeface="Open Sans"/>
                </a:rPr>
                <a:t> de la session</a:t>
              </a:r>
            </a:p>
          </p:txBody>
        </p:sp>
      </p:grpSp>
      <p:grpSp>
        <p:nvGrpSpPr>
          <p:cNvPr id="30" name="Group 30"/>
          <p:cNvGrpSpPr/>
          <p:nvPr/>
        </p:nvGrpSpPr>
        <p:grpSpPr>
          <a:xfrm>
            <a:off x="14611276" y="8525453"/>
            <a:ext cx="3007764" cy="883115"/>
            <a:chOff x="0" y="0"/>
            <a:chExt cx="4010352" cy="1177486"/>
          </a:xfrm>
        </p:grpSpPr>
        <p:grpSp>
          <p:nvGrpSpPr>
            <p:cNvPr id="31" name="Group 31"/>
            <p:cNvGrpSpPr/>
            <p:nvPr/>
          </p:nvGrpSpPr>
          <p:grpSpPr>
            <a:xfrm>
              <a:off x="0" y="0"/>
              <a:ext cx="4010352" cy="1177486"/>
              <a:chOff x="0" y="0"/>
              <a:chExt cx="1015207" cy="298077"/>
            </a:xfrm>
          </p:grpSpPr>
          <p:sp>
            <p:nvSpPr>
              <p:cNvPr id="32" name="Freeform 32"/>
              <p:cNvSpPr/>
              <p:nvPr/>
            </p:nvSpPr>
            <p:spPr>
              <a:xfrm>
                <a:off x="0" y="0"/>
                <a:ext cx="1015207" cy="298077"/>
              </a:xfrm>
              <a:custGeom>
                <a:avLst/>
                <a:gdLst/>
                <a:ahLst/>
                <a:cxnLst/>
                <a:rect l="l" t="t" r="r" b="b"/>
                <a:pathLst>
                  <a:path w="1015207" h="298077">
                    <a:moveTo>
                      <a:pt x="507603" y="0"/>
                    </a:moveTo>
                    <a:cubicBezTo>
                      <a:pt x="227262" y="0"/>
                      <a:pt x="0" y="66727"/>
                      <a:pt x="0" y="149038"/>
                    </a:cubicBezTo>
                    <a:cubicBezTo>
                      <a:pt x="0" y="231350"/>
                      <a:pt x="227262" y="298077"/>
                      <a:pt x="507603" y="298077"/>
                    </a:cubicBezTo>
                    <a:cubicBezTo>
                      <a:pt x="787945" y="298077"/>
                      <a:pt x="1015207" y="231350"/>
                      <a:pt x="1015207" y="149038"/>
                    </a:cubicBezTo>
                    <a:cubicBezTo>
                      <a:pt x="1015207" y="66727"/>
                      <a:pt x="787945" y="0"/>
                      <a:pt x="507603" y="0"/>
                    </a:cubicBezTo>
                    <a:close/>
                  </a:path>
                </a:pathLst>
              </a:custGeom>
              <a:solidFill>
                <a:srgbClr val="54ADB5"/>
              </a:solidFill>
            </p:spPr>
            <p:txBody>
              <a:bodyPr/>
              <a:lstStyle/>
              <a:p>
                <a:endParaRPr lang="fr-FR"/>
              </a:p>
            </p:txBody>
          </p:sp>
          <p:sp>
            <p:nvSpPr>
              <p:cNvPr id="33" name="TextBox 33"/>
              <p:cNvSpPr txBox="1"/>
              <p:nvPr/>
            </p:nvSpPr>
            <p:spPr>
              <a:xfrm>
                <a:off x="95176" y="-10155"/>
                <a:ext cx="824856" cy="280287"/>
              </a:xfrm>
              <a:prstGeom prst="rect">
                <a:avLst/>
              </a:prstGeom>
            </p:spPr>
            <p:txBody>
              <a:bodyPr lIns="39639" tIns="39639" rIns="39639" bIns="39639" rtlCol="0" anchor="ctr"/>
              <a:lstStyle/>
              <a:p>
                <a:pPr algn="ctr">
                  <a:lnSpc>
                    <a:spcPts val="2659"/>
                  </a:lnSpc>
                </a:pPr>
                <a:endParaRPr/>
              </a:p>
            </p:txBody>
          </p:sp>
        </p:grpSp>
        <p:sp>
          <p:nvSpPr>
            <p:cNvPr id="34" name="TextBox 34"/>
            <p:cNvSpPr txBox="1"/>
            <p:nvPr/>
          </p:nvSpPr>
          <p:spPr>
            <a:xfrm>
              <a:off x="225175" y="411851"/>
              <a:ext cx="3510685" cy="325210"/>
            </a:xfrm>
            <a:prstGeom prst="rect">
              <a:avLst/>
            </a:prstGeom>
          </p:spPr>
          <p:txBody>
            <a:bodyPr lIns="0" tIns="0" rIns="0" bIns="0" rtlCol="0" anchor="t">
              <a:spAutoFit/>
            </a:bodyPr>
            <a:lstStyle/>
            <a:p>
              <a:pPr algn="ctr">
                <a:lnSpc>
                  <a:spcPts val="2075"/>
                </a:lnSpc>
                <a:spcBef>
                  <a:spcPct val="0"/>
                </a:spcBef>
              </a:pPr>
              <a:r>
                <a:rPr lang="en-US" sz="1482">
                  <a:solidFill>
                    <a:srgbClr val="2C1810"/>
                  </a:solidFill>
                  <a:latin typeface="Open Sans"/>
                  <a:ea typeface="Open Sans"/>
                  <a:cs typeface="Open Sans"/>
                  <a:sym typeface="Open Sans"/>
                </a:rPr>
                <a:t>Accès sécurisé aux ressources</a:t>
              </a:r>
            </a:p>
          </p:txBody>
        </p:sp>
      </p:grpSp>
      <p:sp>
        <p:nvSpPr>
          <p:cNvPr id="35" name="AutoShape 35"/>
          <p:cNvSpPr/>
          <p:nvPr/>
        </p:nvSpPr>
        <p:spPr>
          <a:xfrm>
            <a:off x="14287556" y="1853505"/>
            <a:ext cx="1544337" cy="1133160"/>
          </a:xfrm>
          <a:prstGeom prst="line">
            <a:avLst/>
          </a:prstGeom>
          <a:ln w="38100" cap="flat">
            <a:solidFill>
              <a:srgbClr val="000000"/>
            </a:solidFill>
            <a:prstDash val="solid"/>
            <a:headEnd type="none" w="sm" len="sm"/>
            <a:tailEnd type="arrow" w="med" len="sm"/>
          </a:ln>
        </p:spPr>
        <p:txBody>
          <a:bodyPr/>
          <a:lstStyle/>
          <a:p>
            <a:endParaRPr lang="fr-FR"/>
          </a:p>
        </p:txBody>
      </p:sp>
      <p:sp>
        <p:nvSpPr>
          <p:cNvPr id="36" name="AutoShape 36"/>
          <p:cNvSpPr/>
          <p:nvPr/>
        </p:nvSpPr>
        <p:spPr>
          <a:xfrm flipH="1">
            <a:off x="14780156" y="3678571"/>
            <a:ext cx="394619" cy="1338471"/>
          </a:xfrm>
          <a:prstGeom prst="line">
            <a:avLst/>
          </a:prstGeom>
          <a:ln w="38100" cap="flat">
            <a:solidFill>
              <a:srgbClr val="000000"/>
            </a:solidFill>
            <a:prstDash val="solid"/>
            <a:headEnd type="none" w="sm" len="sm"/>
            <a:tailEnd type="arrow" w="med" len="sm"/>
          </a:ln>
        </p:spPr>
        <p:txBody>
          <a:bodyPr/>
          <a:lstStyle/>
          <a:p>
            <a:endParaRPr lang="fr-FR"/>
          </a:p>
        </p:txBody>
      </p:sp>
      <p:sp>
        <p:nvSpPr>
          <p:cNvPr id="37" name="AutoShape 37"/>
          <p:cNvSpPr/>
          <p:nvPr/>
        </p:nvSpPr>
        <p:spPr>
          <a:xfrm>
            <a:off x="15968982" y="5550370"/>
            <a:ext cx="642618" cy="1345743"/>
          </a:xfrm>
          <a:prstGeom prst="line">
            <a:avLst/>
          </a:prstGeom>
          <a:ln w="38100" cap="flat">
            <a:solidFill>
              <a:srgbClr val="000000"/>
            </a:solidFill>
            <a:prstDash val="solid"/>
            <a:headEnd type="none" w="sm" len="sm"/>
            <a:tailEnd type="arrow" w="med" len="sm"/>
          </a:ln>
        </p:spPr>
        <p:txBody>
          <a:bodyPr/>
          <a:lstStyle/>
          <a:p>
            <a:endParaRPr lang="fr-FR"/>
          </a:p>
        </p:txBody>
      </p:sp>
      <p:sp>
        <p:nvSpPr>
          <p:cNvPr id="38" name="AutoShape 38"/>
          <p:cNvSpPr/>
          <p:nvPr/>
        </p:nvSpPr>
        <p:spPr>
          <a:xfrm flipH="1">
            <a:off x="16459200" y="7779228"/>
            <a:ext cx="234050" cy="716139"/>
          </a:xfrm>
          <a:prstGeom prst="line">
            <a:avLst/>
          </a:prstGeom>
          <a:ln w="38100" cap="flat">
            <a:solidFill>
              <a:srgbClr val="000000"/>
            </a:solidFill>
            <a:prstDash val="solid"/>
            <a:headEnd type="none" w="sm" len="sm"/>
            <a:tailEnd type="arrow" w="med" len="sm"/>
          </a:ln>
        </p:spPr>
        <p:txBody>
          <a:bodyPr/>
          <a:lstStyle/>
          <a:p>
            <a:endParaRPr lang="fr-FR"/>
          </a:p>
        </p:txBody>
      </p:sp>
      <p:sp>
        <p:nvSpPr>
          <p:cNvPr id="39" name="TextBox 39"/>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844318" y="5858058"/>
            <a:ext cx="2378524" cy="2238611"/>
          </a:xfrm>
          <a:custGeom>
            <a:avLst/>
            <a:gdLst/>
            <a:ahLst/>
            <a:cxnLst/>
            <a:rect l="l" t="t" r="r" b="b"/>
            <a:pathLst>
              <a:path w="2378524" h="2238611">
                <a:moveTo>
                  <a:pt x="0" y="0"/>
                </a:moveTo>
                <a:lnTo>
                  <a:pt x="2378524" y="0"/>
                </a:lnTo>
                <a:lnTo>
                  <a:pt x="2378524" y="2238611"/>
                </a:lnTo>
                <a:lnTo>
                  <a:pt x="0" y="2238611"/>
                </a:lnTo>
                <a:lnTo>
                  <a:pt x="0" y="0"/>
                </a:lnTo>
                <a:close/>
              </a:path>
            </a:pathLst>
          </a:custGeom>
          <a:blipFill>
            <a:blip r:embed="rId3"/>
            <a:stretch>
              <a:fillRect/>
            </a:stretch>
          </a:blipFill>
        </p:spPr>
        <p:txBody>
          <a:bodyPr/>
          <a:lstStyle/>
          <a:p>
            <a:endParaRPr lang="fr-FR"/>
          </a:p>
        </p:txBody>
      </p:sp>
      <p:sp>
        <p:nvSpPr>
          <p:cNvPr id="7" name="Freeform 7"/>
          <p:cNvSpPr/>
          <p:nvPr/>
        </p:nvSpPr>
        <p:spPr>
          <a:xfrm>
            <a:off x="3800763" y="4489219"/>
            <a:ext cx="4343949" cy="5403046"/>
          </a:xfrm>
          <a:custGeom>
            <a:avLst/>
            <a:gdLst/>
            <a:ahLst/>
            <a:cxnLst/>
            <a:rect l="l" t="t" r="r" b="b"/>
            <a:pathLst>
              <a:path w="4343949" h="5403046">
                <a:moveTo>
                  <a:pt x="0" y="0"/>
                </a:moveTo>
                <a:lnTo>
                  <a:pt x="4343950" y="0"/>
                </a:lnTo>
                <a:lnTo>
                  <a:pt x="4343950" y="5403046"/>
                </a:lnTo>
                <a:lnTo>
                  <a:pt x="0" y="5403046"/>
                </a:lnTo>
                <a:lnTo>
                  <a:pt x="0" y="0"/>
                </a:lnTo>
                <a:close/>
              </a:path>
            </a:pathLst>
          </a:custGeom>
          <a:blipFill>
            <a:blip r:embed="rId4"/>
            <a:stretch>
              <a:fillRect/>
            </a:stretch>
          </a:blipFill>
        </p:spPr>
        <p:txBody>
          <a:bodyPr/>
          <a:lstStyle/>
          <a:p>
            <a:endParaRPr lang="fr-FR"/>
          </a:p>
        </p:txBody>
      </p:sp>
      <p:sp>
        <p:nvSpPr>
          <p:cNvPr id="8" name="Freeform 8"/>
          <p:cNvSpPr/>
          <p:nvPr/>
        </p:nvSpPr>
        <p:spPr>
          <a:xfrm>
            <a:off x="9363499" y="2952283"/>
            <a:ext cx="8519500" cy="6723411"/>
          </a:xfrm>
          <a:custGeom>
            <a:avLst/>
            <a:gdLst/>
            <a:ahLst/>
            <a:cxnLst/>
            <a:rect l="l" t="t" r="r" b="b"/>
            <a:pathLst>
              <a:path w="8519500" h="6723411">
                <a:moveTo>
                  <a:pt x="0" y="0"/>
                </a:moveTo>
                <a:lnTo>
                  <a:pt x="8519499" y="0"/>
                </a:lnTo>
                <a:lnTo>
                  <a:pt x="8519499" y="6723411"/>
                </a:lnTo>
                <a:lnTo>
                  <a:pt x="0" y="6723411"/>
                </a:lnTo>
                <a:lnTo>
                  <a:pt x="0" y="0"/>
                </a:lnTo>
                <a:close/>
              </a:path>
            </a:pathLst>
          </a:custGeom>
          <a:blipFill>
            <a:blip r:embed="rId5"/>
            <a:stretch>
              <a:fillRect/>
            </a:stretch>
          </a:blipFill>
        </p:spPr>
        <p:txBody>
          <a:bodyPr/>
          <a:lstStyle/>
          <a:p>
            <a:endParaRPr lang="fr-FR"/>
          </a:p>
        </p:txBody>
      </p:sp>
      <p:sp>
        <p:nvSpPr>
          <p:cNvPr id="9" name="TextBox 9"/>
          <p:cNvSpPr txBox="1"/>
          <p:nvPr/>
        </p:nvSpPr>
        <p:spPr>
          <a:xfrm>
            <a:off x="332302" y="2134238"/>
            <a:ext cx="8811698" cy="2069231"/>
          </a:xfrm>
          <a:prstGeom prst="rect">
            <a:avLst/>
          </a:prstGeom>
        </p:spPr>
        <p:txBody>
          <a:bodyPr lIns="0" tIns="0" rIns="0" bIns="0" rtlCol="0" anchor="t">
            <a:spAutoFit/>
          </a:bodyPr>
          <a:lstStyle/>
          <a:p>
            <a:pPr algn="l">
              <a:lnSpc>
                <a:spcPts val="2781"/>
              </a:lnSpc>
            </a:pPr>
            <a:r>
              <a:rPr lang="en-US" sz="2337">
                <a:solidFill>
                  <a:srgbClr val="2C1810"/>
                </a:solidFill>
                <a:latin typeface="Open Sans"/>
                <a:ea typeface="Open Sans"/>
                <a:cs typeface="Open Sans"/>
                <a:sym typeface="Open Sans"/>
              </a:rPr>
              <a:t>Pour la veille technologique j’ai utilisé Feedly, un agrégateur de flux RSS qui permet aux utilisateurs de suivre et de centraliser les mises à jour de divers sites web, blogs, actualités et autres sources de contenu en ligne. Il offre une manière pratique et organisée de rester informé des nouveaux articles et contenus publiés sur les sites que vous suivez.</a:t>
            </a:r>
          </a:p>
        </p:txBody>
      </p:sp>
      <p:sp>
        <p:nvSpPr>
          <p:cNvPr id="10" name="TextBox 10"/>
          <p:cNvSpPr txBox="1"/>
          <p:nvPr/>
        </p:nvSpPr>
        <p:spPr>
          <a:xfrm>
            <a:off x="219312" y="1095375"/>
            <a:ext cx="7753256"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Veille Technologique</a:t>
            </a:r>
          </a:p>
        </p:txBody>
      </p:sp>
      <p:sp>
        <p:nvSpPr>
          <p:cNvPr id="11" name="TextBox 11"/>
          <p:cNvSpPr txBox="1"/>
          <p:nvPr/>
        </p:nvSpPr>
        <p:spPr>
          <a:xfrm>
            <a:off x="0" y="53367"/>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9741450" y="2067399"/>
            <a:ext cx="7964214" cy="7581319"/>
          </a:xfrm>
          <a:custGeom>
            <a:avLst/>
            <a:gdLst/>
            <a:ahLst/>
            <a:cxnLst/>
            <a:rect l="l" t="t" r="r" b="b"/>
            <a:pathLst>
              <a:path w="7964214" h="7581319">
                <a:moveTo>
                  <a:pt x="0" y="0"/>
                </a:moveTo>
                <a:lnTo>
                  <a:pt x="7964214" y="0"/>
                </a:lnTo>
                <a:lnTo>
                  <a:pt x="7964214" y="7581319"/>
                </a:lnTo>
                <a:lnTo>
                  <a:pt x="0" y="7581319"/>
                </a:lnTo>
                <a:lnTo>
                  <a:pt x="0" y="0"/>
                </a:lnTo>
                <a:close/>
              </a:path>
            </a:pathLst>
          </a:custGeom>
          <a:blipFill>
            <a:blip r:embed="rId3"/>
            <a:stretch>
              <a:fillRect/>
            </a:stretch>
          </a:blipFill>
        </p:spPr>
        <p:txBody>
          <a:bodyPr/>
          <a:lstStyle/>
          <a:p>
            <a:endParaRPr lang="fr-FR"/>
          </a:p>
        </p:txBody>
      </p:sp>
      <p:grpSp>
        <p:nvGrpSpPr>
          <p:cNvPr id="7" name="Group 7"/>
          <p:cNvGrpSpPr/>
          <p:nvPr/>
        </p:nvGrpSpPr>
        <p:grpSpPr>
          <a:xfrm>
            <a:off x="638454" y="4945523"/>
            <a:ext cx="8158371" cy="5027685"/>
            <a:chOff x="0" y="0"/>
            <a:chExt cx="2148707" cy="1324164"/>
          </a:xfrm>
        </p:grpSpPr>
        <p:sp>
          <p:nvSpPr>
            <p:cNvPr id="8" name="Freeform 8"/>
            <p:cNvSpPr/>
            <p:nvPr/>
          </p:nvSpPr>
          <p:spPr>
            <a:xfrm>
              <a:off x="0" y="0"/>
              <a:ext cx="2148707" cy="1324164"/>
            </a:xfrm>
            <a:custGeom>
              <a:avLst/>
              <a:gdLst/>
              <a:ahLst/>
              <a:cxnLst/>
              <a:rect l="l" t="t" r="r" b="b"/>
              <a:pathLst>
                <a:path w="2148707" h="1324164">
                  <a:moveTo>
                    <a:pt x="48397" y="0"/>
                  </a:moveTo>
                  <a:lnTo>
                    <a:pt x="2100310" y="0"/>
                  </a:lnTo>
                  <a:cubicBezTo>
                    <a:pt x="2113146" y="0"/>
                    <a:pt x="2125456" y="5099"/>
                    <a:pt x="2134532" y="14175"/>
                  </a:cubicBezTo>
                  <a:cubicBezTo>
                    <a:pt x="2143608" y="23251"/>
                    <a:pt x="2148707" y="35561"/>
                    <a:pt x="2148707" y="48397"/>
                  </a:cubicBezTo>
                  <a:lnTo>
                    <a:pt x="2148707" y="1275767"/>
                  </a:lnTo>
                  <a:cubicBezTo>
                    <a:pt x="2148707" y="1288603"/>
                    <a:pt x="2143608" y="1300913"/>
                    <a:pt x="2134532" y="1309989"/>
                  </a:cubicBezTo>
                  <a:cubicBezTo>
                    <a:pt x="2125456" y="1319065"/>
                    <a:pt x="2113146" y="1324164"/>
                    <a:pt x="2100310" y="1324164"/>
                  </a:cubicBezTo>
                  <a:lnTo>
                    <a:pt x="48397" y="1324164"/>
                  </a:lnTo>
                  <a:cubicBezTo>
                    <a:pt x="35561" y="1324164"/>
                    <a:pt x="23251" y="1319065"/>
                    <a:pt x="14175" y="1309989"/>
                  </a:cubicBezTo>
                  <a:cubicBezTo>
                    <a:pt x="5099" y="1300913"/>
                    <a:pt x="0" y="1288603"/>
                    <a:pt x="0" y="1275767"/>
                  </a:cubicBezTo>
                  <a:lnTo>
                    <a:pt x="0" y="48397"/>
                  </a:lnTo>
                  <a:cubicBezTo>
                    <a:pt x="0" y="35561"/>
                    <a:pt x="5099" y="23251"/>
                    <a:pt x="14175" y="14175"/>
                  </a:cubicBezTo>
                  <a:cubicBezTo>
                    <a:pt x="23251" y="5099"/>
                    <a:pt x="35561" y="0"/>
                    <a:pt x="48397" y="0"/>
                  </a:cubicBezTo>
                  <a:close/>
                </a:path>
              </a:pathLst>
            </a:custGeom>
            <a:solidFill>
              <a:srgbClr val="98CA4C"/>
            </a:solidFill>
          </p:spPr>
          <p:txBody>
            <a:bodyPr/>
            <a:lstStyle/>
            <a:p>
              <a:endParaRPr lang="fr-FR"/>
            </a:p>
          </p:txBody>
        </p:sp>
        <p:sp>
          <p:nvSpPr>
            <p:cNvPr id="9" name="TextBox 9"/>
            <p:cNvSpPr txBox="1"/>
            <p:nvPr/>
          </p:nvSpPr>
          <p:spPr>
            <a:xfrm>
              <a:off x="0" y="-38100"/>
              <a:ext cx="2148707" cy="1362264"/>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7665953" y="931223"/>
            <a:ext cx="1098404" cy="1033792"/>
          </a:xfrm>
          <a:custGeom>
            <a:avLst/>
            <a:gdLst/>
            <a:ahLst/>
            <a:cxnLst/>
            <a:rect l="l" t="t" r="r" b="b"/>
            <a:pathLst>
              <a:path w="1098404" h="1033792">
                <a:moveTo>
                  <a:pt x="0" y="0"/>
                </a:moveTo>
                <a:lnTo>
                  <a:pt x="1098403" y="0"/>
                </a:lnTo>
                <a:lnTo>
                  <a:pt x="1098403" y="1033792"/>
                </a:lnTo>
                <a:lnTo>
                  <a:pt x="0" y="1033792"/>
                </a:lnTo>
                <a:lnTo>
                  <a:pt x="0" y="0"/>
                </a:lnTo>
                <a:close/>
              </a:path>
            </a:pathLst>
          </a:custGeom>
          <a:blipFill>
            <a:blip r:embed="rId4"/>
            <a:stretch>
              <a:fillRect/>
            </a:stretch>
          </a:blipFill>
        </p:spPr>
        <p:txBody>
          <a:bodyPr/>
          <a:lstStyle/>
          <a:p>
            <a:endParaRPr lang="fr-FR"/>
          </a:p>
        </p:txBody>
      </p:sp>
      <p:sp>
        <p:nvSpPr>
          <p:cNvPr id="11" name="TextBox 11"/>
          <p:cNvSpPr txBox="1"/>
          <p:nvPr/>
        </p:nvSpPr>
        <p:spPr>
          <a:xfrm>
            <a:off x="332302" y="2134238"/>
            <a:ext cx="9031197" cy="1036100"/>
          </a:xfrm>
          <a:prstGeom prst="rect">
            <a:avLst/>
          </a:prstGeom>
        </p:spPr>
        <p:txBody>
          <a:bodyPr lIns="0" tIns="0" rIns="0" bIns="0" rtlCol="0" anchor="t">
            <a:spAutoFit/>
          </a:bodyPr>
          <a:lstStyle/>
          <a:p>
            <a:pPr algn="l">
              <a:lnSpc>
                <a:spcPts val="2781"/>
              </a:lnSpc>
            </a:pPr>
            <a:r>
              <a:rPr lang="en-US" sz="2337">
                <a:solidFill>
                  <a:srgbClr val="2C1810"/>
                </a:solidFill>
                <a:latin typeface="Open Sans"/>
                <a:ea typeface="Open Sans"/>
                <a:cs typeface="Open Sans"/>
                <a:sym typeface="Open Sans"/>
              </a:rPr>
              <a:t>Node.js blog est une plateforme où sont publiés divers articles et ressources concernant Node.js, qui est un environnement d'exécution JavaScript open-source et multiplateforme.</a:t>
            </a:r>
          </a:p>
        </p:txBody>
      </p:sp>
      <p:sp>
        <p:nvSpPr>
          <p:cNvPr id="12" name="TextBox 12"/>
          <p:cNvSpPr txBox="1"/>
          <p:nvPr/>
        </p:nvSpPr>
        <p:spPr>
          <a:xfrm>
            <a:off x="219312" y="1095375"/>
            <a:ext cx="7753256"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Source Backend</a:t>
            </a:r>
          </a:p>
        </p:txBody>
      </p:sp>
      <p:sp>
        <p:nvSpPr>
          <p:cNvPr id="13" name="TextBox 13"/>
          <p:cNvSpPr txBox="1"/>
          <p:nvPr/>
        </p:nvSpPr>
        <p:spPr>
          <a:xfrm>
            <a:off x="332302" y="3453119"/>
            <a:ext cx="9031197" cy="1380477"/>
          </a:xfrm>
          <a:prstGeom prst="rect">
            <a:avLst/>
          </a:prstGeom>
        </p:spPr>
        <p:txBody>
          <a:bodyPr lIns="0" tIns="0" rIns="0" bIns="0" rtlCol="0" anchor="t">
            <a:spAutoFit/>
          </a:bodyPr>
          <a:lstStyle/>
          <a:p>
            <a:pPr algn="l">
              <a:lnSpc>
                <a:spcPts val="2781"/>
              </a:lnSpc>
            </a:pPr>
            <a:r>
              <a:rPr lang="en-US" sz="2337">
                <a:solidFill>
                  <a:srgbClr val="2C1810"/>
                </a:solidFill>
                <a:latin typeface="Open Sans"/>
                <a:ea typeface="Open Sans"/>
                <a:cs typeface="Open Sans"/>
                <a:sym typeface="Open Sans"/>
              </a:rPr>
              <a:t>Pour le site Menu Maker By Qwenta nous utilisons Node.js pour la Création de plat, Menus précédents, Gestion des réservations, Sécurité et authentification, Notification de mise à jour, Infos utilisateur.</a:t>
            </a:r>
          </a:p>
        </p:txBody>
      </p:sp>
      <p:sp>
        <p:nvSpPr>
          <p:cNvPr id="14" name="TextBox 14"/>
          <p:cNvSpPr txBox="1"/>
          <p:nvPr/>
        </p:nvSpPr>
        <p:spPr>
          <a:xfrm>
            <a:off x="733704" y="5133975"/>
            <a:ext cx="7852818" cy="4584106"/>
          </a:xfrm>
          <a:prstGeom prst="rect">
            <a:avLst/>
          </a:prstGeom>
        </p:spPr>
        <p:txBody>
          <a:bodyPr lIns="0" tIns="0" rIns="0" bIns="0" rtlCol="0" anchor="t">
            <a:spAutoFit/>
          </a:bodyPr>
          <a:lstStyle/>
          <a:p>
            <a:pPr marL="438833" lvl="1" indent="-219416" algn="l">
              <a:lnSpc>
                <a:spcPts val="2418"/>
              </a:lnSpc>
              <a:buFont typeface="Arial"/>
              <a:buChar char="•"/>
            </a:pPr>
            <a:r>
              <a:rPr lang="en-US" sz="2032">
                <a:solidFill>
                  <a:srgbClr val="2C1810"/>
                </a:solidFill>
                <a:latin typeface="Open Sans"/>
                <a:ea typeface="Open Sans"/>
                <a:cs typeface="Open Sans"/>
                <a:sym typeface="Open Sans"/>
              </a:rPr>
              <a:t>Gestion des Données : Node.js est utilisé pour créer des serveurs capables de gérer les opérations CRUD (Créer, Lire, Mettre à jour, Supprimer) pour les plats, les menus, et les réservations. Il interagit avec des bases de données avec MongoDB pour stocker et récupérer ces informations.</a:t>
            </a:r>
          </a:p>
          <a:p>
            <a:pPr algn="l">
              <a:lnSpc>
                <a:spcPts val="2418"/>
              </a:lnSpc>
            </a:pPr>
            <a:endParaRPr lang="en-US" sz="2032">
              <a:solidFill>
                <a:srgbClr val="2C1810"/>
              </a:solidFill>
              <a:latin typeface="Open Sans"/>
              <a:ea typeface="Open Sans"/>
              <a:cs typeface="Open Sans"/>
              <a:sym typeface="Open Sans"/>
            </a:endParaRPr>
          </a:p>
          <a:p>
            <a:pPr marL="438833" lvl="1" indent="-219416" algn="l">
              <a:lnSpc>
                <a:spcPts val="2418"/>
              </a:lnSpc>
              <a:buFont typeface="Arial"/>
              <a:buChar char="•"/>
            </a:pPr>
            <a:r>
              <a:rPr lang="en-US" sz="2032">
                <a:solidFill>
                  <a:srgbClr val="2C1810"/>
                </a:solidFill>
                <a:latin typeface="Open Sans"/>
                <a:ea typeface="Open Sans"/>
                <a:cs typeface="Open Sans"/>
                <a:sym typeface="Open Sans"/>
              </a:rPr>
              <a:t>Authentification et Sécurité : Node.js fournit des outils et des bibliothèques pour gérer l’authentification (HTTPS, bcrypt, jsonwebtoken, express-rate-limit) et assurer la sécurité des données des utilisateurs.</a:t>
            </a:r>
          </a:p>
          <a:p>
            <a:pPr algn="l">
              <a:lnSpc>
                <a:spcPts val="2418"/>
              </a:lnSpc>
            </a:pPr>
            <a:endParaRPr lang="en-US" sz="2032">
              <a:solidFill>
                <a:srgbClr val="2C1810"/>
              </a:solidFill>
              <a:latin typeface="Open Sans"/>
              <a:ea typeface="Open Sans"/>
              <a:cs typeface="Open Sans"/>
              <a:sym typeface="Open Sans"/>
            </a:endParaRPr>
          </a:p>
          <a:p>
            <a:pPr marL="438833" lvl="1" indent="-219416" algn="l">
              <a:lnSpc>
                <a:spcPts val="2418"/>
              </a:lnSpc>
              <a:buFont typeface="Arial"/>
              <a:buChar char="•"/>
            </a:pPr>
            <a:r>
              <a:rPr lang="en-US" sz="2032">
                <a:solidFill>
                  <a:srgbClr val="2C1810"/>
                </a:solidFill>
                <a:latin typeface="Open Sans"/>
                <a:ea typeface="Open Sans"/>
                <a:cs typeface="Open Sans"/>
                <a:sym typeface="Open Sans"/>
              </a:rPr>
              <a:t>Notifications : Pour les notifications de mise à jour, Node.js peut utiliser des bibliothèques comme Socket.io, Pusher pour envoyer des notifications en temps réel aux utilisateurs ou à l'administrateur.</a:t>
            </a:r>
          </a:p>
        </p:txBody>
      </p:sp>
      <p:sp>
        <p:nvSpPr>
          <p:cNvPr id="15" name="TextBox 15"/>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grpSp>
        <p:nvGrpSpPr>
          <p:cNvPr id="6" name="Group 6"/>
          <p:cNvGrpSpPr/>
          <p:nvPr/>
        </p:nvGrpSpPr>
        <p:grpSpPr>
          <a:xfrm>
            <a:off x="512746" y="4363753"/>
            <a:ext cx="8779781" cy="5609455"/>
            <a:chOff x="0" y="0"/>
            <a:chExt cx="2312370" cy="1477387"/>
          </a:xfrm>
        </p:grpSpPr>
        <p:sp>
          <p:nvSpPr>
            <p:cNvPr id="7" name="Freeform 7"/>
            <p:cNvSpPr/>
            <p:nvPr/>
          </p:nvSpPr>
          <p:spPr>
            <a:xfrm>
              <a:off x="0" y="0"/>
              <a:ext cx="2312370" cy="1477387"/>
            </a:xfrm>
            <a:custGeom>
              <a:avLst/>
              <a:gdLst/>
              <a:ahLst/>
              <a:cxnLst/>
              <a:rect l="l" t="t" r="r" b="b"/>
              <a:pathLst>
                <a:path w="2312370" h="1477387">
                  <a:moveTo>
                    <a:pt x="44971" y="0"/>
                  </a:moveTo>
                  <a:lnTo>
                    <a:pt x="2267399" y="0"/>
                  </a:lnTo>
                  <a:cubicBezTo>
                    <a:pt x="2279326" y="0"/>
                    <a:pt x="2290765" y="4738"/>
                    <a:pt x="2299198" y="13172"/>
                  </a:cubicBezTo>
                  <a:cubicBezTo>
                    <a:pt x="2307632" y="21606"/>
                    <a:pt x="2312370" y="33044"/>
                    <a:pt x="2312370" y="44971"/>
                  </a:cubicBezTo>
                  <a:lnTo>
                    <a:pt x="2312370" y="1432416"/>
                  </a:lnTo>
                  <a:cubicBezTo>
                    <a:pt x="2312370" y="1457253"/>
                    <a:pt x="2292236" y="1477387"/>
                    <a:pt x="2267399" y="1477387"/>
                  </a:cubicBezTo>
                  <a:lnTo>
                    <a:pt x="44971" y="1477387"/>
                  </a:lnTo>
                  <a:cubicBezTo>
                    <a:pt x="33044" y="1477387"/>
                    <a:pt x="21606" y="1472649"/>
                    <a:pt x="13172" y="1464216"/>
                  </a:cubicBezTo>
                  <a:cubicBezTo>
                    <a:pt x="4738" y="1455782"/>
                    <a:pt x="0" y="1444343"/>
                    <a:pt x="0" y="1432416"/>
                  </a:cubicBezTo>
                  <a:lnTo>
                    <a:pt x="0" y="44971"/>
                  </a:lnTo>
                  <a:cubicBezTo>
                    <a:pt x="0" y="20134"/>
                    <a:pt x="20134" y="0"/>
                    <a:pt x="44971" y="0"/>
                  </a:cubicBezTo>
                  <a:close/>
                </a:path>
              </a:pathLst>
            </a:custGeom>
            <a:solidFill>
              <a:srgbClr val="92D8F6"/>
            </a:solidFill>
          </p:spPr>
          <p:txBody>
            <a:bodyPr/>
            <a:lstStyle/>
            <a:p>
              <a:endParaRPr lang="fr-FR"/>
            </a:p>
          </p:txBody>
        </p:sp>
        <p:sp>
          <p:nvSpPr>
            <p:cNvPr id="8" name="TextBox 8"/>
            <p:cNvSpPr txBox="1"/>
            <p:nvPr/>
          </p:nvSpPr>
          <p:spPr>
            <a:xfrm>
              <a:off x="0" y="-38100"/>
              <a:ext cx="2312370" cy="151548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7562234" y="864384"/>
            <a:ext cx="1305841" cy="1203015"/>
          </a:xfrm>
          <a:custGeom>
            <a:avLst/>
            <a:gdLst/>
            <a:ahLst/>
            <a:cxnLst/>
            <a:rect l="l" t="t" r="r" b="b"/>
            <a:pathLst>
              <a:path w="1305841" h="1203015">
                <a:moveTo>
                  <a:pt x="0" y="0"/>
                </a:moveTo>
                <a:lnTo>
                  <a:pt x="1305841" y="0"/>
                </a:lnTo>
                <a:lnTo>
                  <a:pt x="1305841" y="1203015"/>
                </a:lnTo>
                <a:lnTo>
                  <a:pt x="0" y="1203015"/>
                </a:lnTo>
                <a:lnTo>
                  <a:pt x="0" y="0"/>
                </a:lnTo>
                <a:close/>
              </a:path>
            </a:pathLst>
          </a:custGeom>
          <a:blipFill>
            <a:blip r:embed="rId3"/>
            <a:stretch>
              <a:fillRect l="-35755" t="-12517" r="-36104" b="-11848"/>
            </a:stretch>
          </a:blipFill>
        </p:spPr>
        <p:txBody>
          <a:bodyPr/>
          <a:lstStyle/>
          <a:p>
            <a:endParaRPr lang="fr-FR"/>
          </a:p>
        </p:txBody>
      </p:sp>
      <p:sp>
        <p:nvSpPr>
          <p:cNvPr id="10" name="Freeform 10"/>
          <p:cNvSpPr/>
          <p:nvPr/>
        </p:nvSpPr>
        <p:spPr>
          <a:xfrm>
            <a:off x="10009008" y="2158161"/>
            <a:ext cx="7778571" cy="7815047"/>
          </a:xfrm>
          <a:custGeom>
            <a:avLst/>
            <a:gdLst/>
            <a:ahLst/>
            <a:cxnLst/>
            <a:rect l="l" t="t" r="r" b="b"/>
            <a:pathLst>
              <a:path w="7778571" h="7815047">
                <a:moveTo>
                  <a:pt x="0" y="0"/>
                </a:moveTo>
                <a:lnTo>
                  <a:pt x="7778571" y="0"/>
                </a:lnTo>
                <a:lnTo>
                  <a:pt x="7778571" y="7815047"/>
                </a:lnTo>
                <a:lnTo>
                  <a:pt x="0" y="7815047"/>
                </a:lnTo>
                <a:lnTo>
                  <a:pt x="0" y="0"/>
                </a:lnTo>
                <a:close/>
              </a:path>
            </a:pathLst>
          </a:custGeom>
          <a:blipFill>
            <a:blip r:embed="rId4"/>
            <a:stretch>
              <a:fillRect/>
            </a:stretch>
          </a:blipFill>
        </p:spPr>
        <p:txBody>
          <a:bodyPr/>
          <a:lstStyle/>
          <a:p>
            <a:endParaRPr lang="fr-FR"/>
          </a:p>
        </p:txBody>
      </p:sp>
      <p:sp>
        <p:nvSpPr>
          <p:cNvPr id="11" name="TextBox 11"/>
          <p:cNvSpPr txBox="1"/>
          <p:nvPr/>
        </p:nvSpPr>
        <p:spPr>
          <a:xfrm>
            <a:off x="387038" y="2353149"/>
            <a:ext cx="9031197" cy="1724854"/>
          </a:xfrm>
          <a:prstGeom prst="rect">
            <a:avLst/>
          </a:prstGeom>
        </p:spPr>
        <p:txBody>
          <a:bodyPr lIns="0" tIns="0" rIns="0" bIns="0" rtlCol="0" anchor="t">
            <a:spAutoFit/>
          </a:bodyPr>
          <a:lstStyle/>
          <a:p>
            <a:pPr algn="l">
              <a:lnSpc>
                <a:spcPts val="2781"/>
              </a:lnSpc>
            </a:pPr>
            <a:r>
              <a:rPr lang="en-US" sz="2337">
                <a:solidFill>
                  <a:srgbClr val="2C1810"/>
                </a:solidFill>
                <a:latin typeface="Open Sans"/>
                <a:ea typeface="Open Sans"/>
                <a:cs typeface="Open Sans"/>
                <a:sym typeface="Open Sans"/>
              </a:rPr>
              <a:t>React Blog est une plateforme dédiée à React, une bibliothèque JavaScript populaire pour la construction d'interfaces utilisateur. Un blog axé sur React aborde divers aspects du développement avec React, en offrant des guides, des tutoriels, des nouvelles et des meilleures pratiques.</a:t>
            </a:r>
          </a:p>
        </p:txBody>
      </p:sp>
      <p:sp>
        <p:nvSpPr>
          <p:cNvPr id="12" name="TextBox 12"/>
          <p:cNvSpPr txBox="1"/>
          <p:nvPr/>
        </p:nvSpPr>
        <p:spPr>
          <a:xfrm>
            <a:off x="219312" y="1095375"/>
            <a:ext cx="7753256" cy="753113"/>
          </a:xfrm>
          <a:prstGeom prst="rect">
            <a:avLst/>
          </a:prstGeom>
        </p:spPr>
        <p:txBody>
          <a:bodyPr lIns="0" tIns="0" rIns="0" bIns="0" rtlCol="0" anchor="t">
            <a:spAutoFit/>
          </a:bodyPr>
          <a:lstStyle/>
          <a:p>
            <a:pPr algn="ctr">
              <a:lnSpc>
                <a:spcPts val="5830"/>
              </a:lnSpc>
              <a:spcBef>
                <a:spcPct val="0"/>
              </a:spcBef>
            </a:pPr>
            <a:r>
              <a:rPr lang="en-US" sz="5300">
                <a:solidFill>
                  <a:srgbClr val="2C1810"/>
                </a:solidFill>
                <a:latin typeface="Montserrat"/>
                <a:ea typeface="Montserrat"/>
                <a:cs typeface="Montserrat"/>
                <a:sym typeface="Montserrat"/>
              </a:rPr>
              <a:t>Source Frontend</a:t>
            </a:r>
          </a:p>
        </p:txBody>
      </p:sp>
      <p:sp>
        <p:nvSpPr>
          <p:cNvPr id="13" name="TextBox 13"/>
          <p:cNvSpPr txBox="1"/>
          <p:nvPr/>
        </p:nvSpPr>
        <p:spPr>
          <a:xfrm>
            <a:off x="754235" y="4619759"/>
            <a:ext cx="8351665" cy="4970799"/>
          </a:xfrm>
          <a:prstGeom prst="rect">
            <a:avLst/>
          </a:prstGeom>
        </p:spPr>
        <p:txBody>
          <a:bodyPr lIns="0" tIns="0" rIns="0" bIns="0" rtlCol="0" anchor="t">
            <a:spAutoFit/>
          </a:bodyPr>
          <a:lstStyle/>
          <a:p>
            <a:pPr algn="l">
              <a:lnSpc>
                <a:spcPts val="2243"/>
              </a:lnSpc>
            </a:pPr>
            <a:r>
              <a:rPr lang="en-US" sz="1885">
                <a:solidFill>
                  <a:srgbClr val="2C1810"/>
                </a:solidFill>
                <a:latin typeface="Open Sans"/>
                <a:ea typeface="Open Sans"/>
                <a:cs typeface="Open Sans"/>
                <a:sym typeface="Open Sans"/>
              </a:rPr>
              <a:t>Pour le site Menu Maker By Qwenta nous utilisons React pour :</a:t>
            </a:r>
          </a:p>
          <a:p>
            <a:pPr algn="l">
              <a:lnSpc>
                <a:spcPts val="2243"/>
              </a:lnSpc>
            </a:pPr>
            <a:endParaRPr lang="en-US" sz="1885">
              <a:solidFill>
                <a:srgbClr val="2C1810"/>
              </a:solidFill>
              <a:latin typeface="Open Sans"/>
              <a:ea typeface="Open Sans"/>
              <a:cs typeface="Open Sans"/>
              <a:sym typeface="Open Sans"/>
            </a:endParaRPr>
          </a:p>
          <a:p>
            <a:pPr algn="l">
              <a:lnSpc>
                <a:spcPts val="2243"/>
              </a:lnSpc>
            </a:pPr>
            <a:r>
              <a:rPr lang="en-US" sz="1885">
                <a:solidFill>
                  <a:srgbClr val="2C1810"/>
                </a:solidFill>
                <a:latin typeface="Open Sans Bold"/>
                <a:ea typeface="Open Sans Bold"/>
                <a:cs typeface="Open Sans Bold"/>
                <a:sym typeface="Open Sans Bold"/>
              </a:rPr>
              <a:t>Landing non connectée</a:t>
            </a:r>
            <a:r>
              <a:rPr lang="en-US" sz="1885">
                <a:solidFill>
                  <a:srgbClr val="2C1810"/>
                </a:solidFill>
                <a:latin typeface="Open Sans"/>
                <a:ea typeface="Open Sans"/>
                <a:cs typeface="Open Sans"/>
                <a:sym typeface="Open Sans"/>
              </a:rPr>
              <a:t> :</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Création de Composants (</a:t>
            </a:r>
            <a:r>
              <a:rPr lang="en-US" sz="1885">
                <a:solidFill>
                  <a:srgbClr val="2C1810"/>
                </a:solidFill>
                <a:latin typeface="Open Sans Italics"/>
                <a:ea typeface="Open Sans Italics"/>
                <a:cs typeface="Open Sans Italics"/>
                <a:sym typeface="Open Sans Italics"/>
              </a:rPr>
              <a:t>Construire des composants réutilisables</a:t>
            </a:r>
            <a:r>
              <a:rPr lang="en-US" sz="1885">
                <a:solidFill>
                  <a:srgbClr val="2C1810"/>
                </a:solidFill>
                <a:latin typeface="Open Sans"/>
                <a:ea typeface="Open Sans"/>
                <a:cs typeface="Open Sans"/>
                <a:sym typeface="Open Sans"/>
              </a:rPr>
              <a:t>)</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Gestion de l'État (</a:t>
            </a:r>
            <a:r>
              <a:rPr lang="en-US" sz="1885">
                <a:solidFill>
                  <a:srgbClr val="2C1810"/>
                </a:solidFill>
                <a:latin typeface="Open Sans Italics"/>
                <a:ea typeface="Open Sans Italics"/>
                <a:cs typeface="Open Sans Italics"/>
                <a:sym typeface="Open Sans Italics"/>
              </a:rPr>
              <a:t>Utiliser des hooks comme useState et useEffect</a:t>
            </a:r>
            <a:r>
              <a:rPr lang="en-US" sz="1885">
                <a:solidFill>
                  <a:srgbClr val="2C1810"/>
                </a:solidFill>
                <a:latin typeface="Open Sans"/>
                <a:ea typeface="Open Sans"/>
                <a:cs typeface="Open Sans"/>
                <a:sym typeface="Open Sans"/>
              </a:rPr>
              <a:t>)</a:t>
            </a:r>
          </a:p>
          <a:p>
            <a:pPr algn="l">
              <a:lnSpc>
                <a:spcPts val="2243"/>
              </a:lnSpc>
            </a:pPr>
            <a:endParaRPr lang="en-US" sz="1885">
              <a:solidFill>
                <a:srgbClr val="2C1810"/>
              </a:solidFill>
              <a:latin typeface="Open Sans"/>
              <a:ea typeface="Open Sans"/>
              <a:cs typeface="Open Sans"/>
              <a:sym typeface="Open Sans"/>
            </a:endParaRPr>
          </a:p>
          <a:p>
            <a:pPr algn="l">
              <a:lnSpc>
                <a:spcPts val="2243"/>
              </a:lnSpc>
            </a:pPr>
            <a:r>
              <a:rPr lang="en-US" sz="1885">
                <a:solidFill>
                  <a:srgbClr val="2C1810"/>
                </a:solidFill>
                <a:latin typeface="Open Sans Bold"/>
                <a:ea typeface="Open Sans Bold"/>
                <a:cs typeface="Open Sans Bold"/>
                <a:sym typeface="Open Sans Bold"/>
              </a:rPr>
              <a:t>La Page login</a:t>
            </a:r>
            <a:r>
              <a:rPr lang="en-US" sz="1885">
                <a:solidFill>
                  <a:srgbClr val="2C1810"/>
                </a:solidFill>
                <a:latin typeface="Open Sans"/>
                <a:ea typeface="Open Sans"/>
                <a:cs typeface="Open Sans"/>
                <a:sym typeface="Open Sans"/>
              </a:rPr>
              <a:t> :</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Formulaires Dynamiques (</a:t>
            </a:r>
            <a:r>
              <a:rPr lang="en-US" sz="1885">
                <a:solidFill>
                  <a:srgbClr val="2C1810"/>
                </a:solidFill>
                <a:latin typeface="Open Sans Italics"/>
                <a:ea typeface="Open Sans Italics"/>
                <a:cs typeface="Open Sans Italics"/>
                <a:sym typeface="Open Sans Italics"/>
              </a:rPr>
              <a:t>Utiliser des hooks pour gérer les champs du formulaire</a:t>
            </a:r>
            <a:r>
              <a:rPr lang="en-US" sz="1885">
                <a:solidFill>
                  <a:srgbClr val="2C1810"/>
                </a:solidFill>
                <a:latin typeface="Open Sans"/>
                <a:ea typeface="Open Sans"/>
                <a:cs typeface="Open Sans"/>
                <a:sym typeface="Open Sans"/>
              </a:rPr>
              <a:t>)</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Gestion des Sessions (</a:t>
            </a:r>
            <a:r>
              <a:rPr lang="en-US" sz="1885">
                <a:solidFill>
                  <a:srgbClr val="2C1810"/>
                </a:solidFill>
                <a:latin typeface="Open Sans Italics"/>
                <a:ea typeface="Open Sans Italics"/>
                <a:cs typeface="Open Sans Italics"/>
                <a:sym typeface="Open Sans Italics"/>
              </a:rPr>
              <a:t>Intégrer des appels API pour envoyer les informations de connexion</a:t>
            </a:r>
            <a:r>
              <a:rPr lang="en-US" sz="1885">
                <a:solidFill>
                  <a:srgbClr val="2C1810"/>
                </a:solidFill>
                <a:latin typeface="Open Sans"/>
                <a:ea typeface="Open Sans"/>
                <a:cs typeface="Open Sans"/>
                <a:sym typeface="Open Sans"/>
              </a:rPr>
              <a:t>)</a:t>
            </a:r>
          </a:p>
          <a:p>
            <a:pPr algn="l">
              <a:lnSpc>
                <a:spcPts val="2243"/>
              </a:lnSpc>
            </a:pPr>
            <a:endParaRPr lang="en-US" sz="1885">
              <a:solidFill>
                <a:srgbClr val="2C1810"/>
              </a:solidFill>
              <a:latin typeface="Open Sans"/>
              <a:ea typeface="Open Sans"/>
              <a:cs typeface="Open Sans"/>
              <a:sym typeface="Open Sans"/>
            </a:endParaRPr>
          </a:p>
          <a:p>
            <a:pPr algn="l">
              <a:lnSpc>
                <a:spcPts val="2243"/>
              </a:lnSpc>
            </a:pPr>
            <a:r>
              <a:rPr lang="en-US" sz="1885">
                <a:solidFill>
                  <a:srgbClr val="2C1810"/>
                </a:solidFill>
                <a:latin typeface="Open Sans Bold"/>
                <a:ea typeface="Open Sans Bold"/>
                <a:cs typeface="Open Sans Bold"/>
                <a:sym typeface="Open Sans Bold"/>
              </a:rPr>
              <a:t>Dashboard </a:t>
            </a:r>
            <a:r>
              <a:rPr lang="en-US" sz="1885">
                <a:solidFill>
                  <a:srgbClr val="2C1810"/>
                </a:solidFill>
                <a:latin typeface="Open Sans"/>
                <a:ea typeface="Open Sans"/>
                <a:cs typeface="Open Sans"/>
                <a:sym typeface="Open Sans"/>
              </a:rPr>
              <a:t>:</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Affichage Dynamique (</a:t>
            </a:r>
            <a:r>
              <a:rPr lang="en-US" sz="1885">
                <a:solidFill>
                  <a:srgbClr val="2C1810"/>
                </a:solidFill>
                <a:latin typeface="Open Sans Italics"/>
                <a:ea typeface="Open Sans Italics"/>
                <a:cs typeface="Open Sans Italics"/>
                <a:sym typeface="Open Sans Italics"/>
              </a:rPr>
              <a:t>Utiliser React pour afficher des données dynamiques</a:t>
            </a:r>
            <a:r>
              <a:rPr lang="en-US" sz="1885">
                <a:solidFill>
                  <a:srgbClr val="2C1810"/>
                </a:solidFill>
                <a:latin typeface="Open Sans"/>
                <a:ea typeface="Open Sans"/>
                <a:cs typeface="Open Sans"/>
                <a:sym typeface="Open Sans"/>
              </a:rPr>
              <a:t>)</a:t>
            </a:r>
          </a:p>
          <a:p>
            <a:pPr marL="407112" lvl="1" indent="-203556" algn="l">
              <a:lnSpc>
                <a:spcPts val="2451"/>
              </a:lnSpc>
              <a:buFont typeface="Arial"/>
              <a:buChar char="•"/>
            </a:pPr>
            <a:r>
              <a:rPr lang="en-US" sz="1885">
                <a:solidFill>
                  <a:srgbClr val="2C1810"/>
                </a:solidFill>
                <a:latin typeface="Open Sans"/>
                <a:ea typeface="Open Sans"/>
                <a:cs typeface="Open Sans"/>
                <a:sym typeface="Open Sans"/>
              </a:rPr>
              <a:t>Composants Interactifs (</a:t>
            </a:r>
            <a:r>
              <a:rPr lang="en-US" sz="1885">
                <a:solidFill>
                  <a:srgbClr val="2C1810"/>
                </a:solidFill>
                <a:latin typeface="Open Sans Italics"/>
                <a:ea typeface="Open Sans Italics"/>
                <a:cs typeface="Open Sans Italics"/>
                <a:sym typeface="Open Sans Italics"/>
              </a:rPr>
              <a:t>Créer des composants interactifs pour filtrer et manipuler les données</a:t>
            </a:r>
            <a:r>
              <a:rPr lang="en-US" sz="1885">
                <a:solidFill>
                  <a:srgbClr val="2C1810"/>
                </a:solidFill>
                <a:latin typeface="Open Sans"/>
                <a:ea typeface="Open Sans"/>
                <a:cs typeface="Open Sans"/>
                <a:sym typeface="Open Sans"/>
              </a:rPr>
              <a:t>)</a:t>
            </a:r>
          </a:p>
        </p:txBody>
      </p:sp>
      <p:sp>
        <p:nvSpPr>
          <p:cNvPr id="14" name="TextBox 14"/>
          <p:cNvSpPr txBox="1"/>
          <p:nvPr/>
        </p:nvSpPr>
        <p:spPr>
          <a:xfrm>
            <a:off x="7055" y="53367"/>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6</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537867" y="2824708"/>
            <a:ext cx="11310389" cy="4336717"/>
          </a:xfrm>
          <a:prstGeom prst="rect">
            <a:avLst/>
          </a:prstGeom>
        </p:spPr>
        <p:txBody>
          <a:bodyPr lIns="0" tIns="0" rIns="0" bIns="0" rtlCol="0" anchor="t">
            <a:spAutoFit/>
          </a:bodyPr>
          <a:lstStyle/>
          <a:p>
            <a:pPr algn="l">
              <a:lnSpc>
                <a:spcPts val="2662"/>
              </a:lnSpc>
            </a:pPr>
            <a:r>
              <a:rPr lang="en-US" sz="2237">
                <a:solidFill>
                  <a:srgbClr val="2C1810"/>
                </a:solidFill>
                <a:latin typeface="Open Sans"/>
                <a:ea typeface="Open Sans"/>
                <a:cs typeface="Open Sans"/>
                <a:sym typeface="Open Sans"/>
              </a:rPr>
              <a:t>La veille technologique contribue significativement à l'élaboration des spécifications techniques en :</a:t>
            </a:r>
          </a:p>
          <a:p>
            <a:pPr algn="l">
              <a:lnSpc>
                <a:spcPts val="2662"/>
              </a:lnSpc>
            </a:pPr>
            <a:endParaRPr lang="en-US" sz="2237">
              <a:solidFill>
                <a:srgbClr val="2C1810"/>
              </a:solidFill>
              <a:latin typeface="Open Sans"/>
              <a:ea typeface="Open Sans"/>
              <a:cs typeface="Open Sans"/>
              <a:sym typeface="Open Sans"/>
            </a:endParaRPr>
          </a:p>
          <a:p>
            <a:pPr marL="483095" lvl="1" indent="-241548" algn="l">
              <a:lnSpc>
                <a:spcPts val="2662"/>
              </a:lnSpc>
              <a:buFont typeface="Arial"/>
              <a:buChar char="•"/>
            </a:pPr>
            <a:r>
              <a:rPr lang="en-US" sz="2237">
                <a:solidFill>
                  <a:srgbClr val="2C1810"/>
                </a:solidFill>
                <a:latin typeface="Open Sans"/>
                <a:ea typeface="Open Sans"/>
                <a:cs typeface="Open Sans"/>
                <a:sym typeface="Open Sans"/>
              </a:rPr>
              <a:t>Informant des Nouvelles Tendances et Outils : En intégrant les dernières tendances et outils dans les spécifications, ce qui assure que le projet utilise des technologies modernes et efficaces.</a:t>
            </a:r>
          </a:p>
          <a:p>
            <a:pPr algn="l">
              <a:lnSpc>
                <a:spcPts val="2662"/>
              </a:lnSpc>
            </a:pPr>
            <a:endParaRPr lang="en-US" sz="2237">
              <a:solidFill>
                <a:srgbClr val="2C1810"/>
              </a:solidFill>
              <a:latin typeface="Open Sans"/>
              <a:ea typeface="Open Sans"/>
              <a:cs typeface="Open Sans"/>
              <a:sym typeface="Open Sans"/>
            </a:endParaRPr>
          </a:p>
          <a:p>
            <a:pPr marL="483095" lvl="1" indent="-241548" algn="l">
              <a:lnSpc>
                <a:spcPts val="2662"/>
              </a:lnSpc>
              <a:buFont typeface="Arial"/>
              <a:buChar char="•"/>
            </a:pPr>
            <a:r>
              <a:rPr lang="en-US" sz="2237">
                <a:solidFill>
                  <a:srgbClr val="2C1810"/>
                </a:solidFill>
                <a:latin typeface="Open Sans"/>
                <a:ea typeface="Open Sans"/>
                <a:cs typeface="Open Sans"/>
                <a:sym typeface="Open Sans"/>
              </a:rPr>
              <a:t>Améliorant la Sécurité et la Performance : En adoptant les meilleures pratiques en matière de sécurité et de performance, ce qui renforce la robustesse et l'efficacité des fonctionnalités.</a:t>
            </a:r>
          </a:p>
          <a:p>
            <a:pPr algn="l">
              <a:lnSpc>
                <a:spcPts val="2662"/>
              </a:lnSpc>
            </a:pPr>
            <a:endParaRPr lang="en-US" sz="2237">
              <a:solidFill>
                <a:srgbClr val="2C1810"/>
              </a:solidFill>
              <a:latin typeface="Open Sans"/>
              <a:ea typeface="Open Sans"/>
              <a:cs typeface="Open Sans"/>
              <a:sym typeface="Open Sans"/>
            </a:endParaRPr>
          </a:p>
          <a:p>
            <a:pPr marL="483095" lvl="1" indent="-241548" algn="l">
              <a:lnSpc>
                <a:spcPts val="2662"/>
              </a:lnSpc>
              <a:buFont typeface="Arial"/>
              <a:buChar char="•"/>
            </a:pPr>
            <a:r>
              <a:rPr lang="en-US" sz="2237">
                <a:solidFill>
                  <a:srgbClr val="2C1810"/>
                </a:solidFill>
                <a:latin typeface="Open Sans"/>
                <a:ea typeface="Open Sans"/>
                <a:cs typeface="Open Sans"/>
                <a:sym typeface="Open Sans"/>
              </a:rPr>
              <a:t>Optimisant les Interfaces Utilisateur : En utilisant des composants et des techniques éprouvés pour créer des interfaces utilisateur modernes et réactives</a:t>
            </a:r>
          </a:p>
        </p:txBody>
      </p:sp>
      <p:grpSp>
        <p:nvGrpSpPr>
          <p:cNvPr id="7" name="Group 7"/>
          <p:cNvGrpSpPr/>
          <p:nvPr/>
        </p:nvGrpSpPr>
        <p:grpSpPr>
          <a:xfrm>
            <a:off x="272805" y="2631395"/>
            <a:ext cx="11726213" cy="4698921"/>
            <a:chOff x="0" y="0"/>
            <a:chExt cx="3088385" cy="1237576"/>
          </a:xfrm>
        </p:grpSpPr>
        <p:sp>
          <p:nvSpPr>
            <p:cNvPr id="8" name="Freeform 8"/>
            <p:cNvSpPr/>
            <p:nvPr/>
          </p:nvSpPr>
          <p:spPr>
            <a:xfrm>
              <a:off x="0" y="0"/>
              <a:ext cx="3088386" cy="1237576"/>
            </a:xfrm>
            <a:custGeom>
              <a:avLst/>
              <a:gdLst/>
              <a:ahLst/>
              <a:cxnLst/>
              <a:rect l="l" t="t" r="r" b="b"/>
              <a:pathLst>
                <a:path w="3088386" h="1237576">
                  <a:moveTo>
                    <a:pt x="33671" y="0"/>
                  </a:moveTo>
                  <a:lnTo>
                    <a:pt x="3054714" y="0"/>
                  </a:lnTo>
                  <a:cubicBezTo>
                    <a:pt x="3063644" y="0"/>
                    <a:pt x="3072209" y="3548"/>
                    <a:pt x="3078523" y="9862"/>
                  </a:cubicBezTo>
                  <a:cubicBezTo>
                    <a:pt x="3084838" y="16177"/>
                    <a:pt x="3088386" y="24741"/>
                    <a:pt x="3088386" y="33671"/>
                  </a:cubicBezTo>
                  <a:lnTo>
                    <a:pt x="3088386" y="1203905"/>
                  </a:lnTo>
                  <a:cubicBezTo>
                    <a:pt x="3088386" y="1222501"/>
                    <a:pt x="3073310" y="1237576"/>
                    <a:pt x="3054714" y="1237576"/>
                  </a:cubicBezTo>
                  <a:lnTo>
                    <a:pt x="33671" y="1237576"/>
                  </a:lnTo>
                  <a:cubicBezTo>
                    <a:pt x="24741" y="1237576"/>
                    <a:pt x="16177" y="1234028"/>
                    <a:pt x="9862" y="1227714"/>
                  </a:cubicBezTo>
                  <a:cubicBezTo>
                    <a:pt x="3548" y="1221399"/>
                    <a:pt x="0" y="1212835"/>
                    <a:pt x="0" y="1203905"/>
                  </a:cubicBezTo>
                  <a:lnTo>
                    <a:pt x="0" y="33671"/>
                  </a:lnTo>
                  <a:cubicBezTo>
                    <a:pt x="0" y="24741"/>
                    <a:pt x="3548" y="16177"/>
                    <a:pt x="9862" y="9862"/>
                  </a:cubicBezTo>
                  <a:cubicBezTo>
                    <a:pt x="16177" y="3548"/>
                    <a:pt x="24741" y="0"/>
                    <a:pt x="33671" y="0"/>
                  </a:cubicBezTo>
                  <a:close/>
                </a:path>
              </a:pathLst>
            </a:custGeom>
            <a:solidFill>
              <a:srgbClr val="000000">
                <a:alpha val="0"/>
              </a:srgbClr>
            </a:solidFill>
            <a:ln w="57150" cap="rnd">
              <a:solidFill>
                <a:srgbClr val="63AF59"/>
              </a:solidFill>
              <a:prstDash val="solid"/>
              <a:round/>
            </a:ln>
          </p:spPr>
          <p:txBody>
            <a:bodyPr/>
            <a:lstStyle/>
            <a:p>
              <a:endParaRPr lang="fr-FR"/>
            </a:p>
          </p:txBody>
        </p:sp>
        <p:sp>
          <p:nvSpPr>
            <p:cNvPr id="9" name="TextBox 9"/>
            <p:cNvSpPr txBox="1"/>
            <p:nvPr/>
          </p:nvSpPr>
          <p:spPr>
            <a:xfrm>
              <a:off x="0" y="-38100"/>
              <a:ext cx="3088385" cy="1275676"/>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219312" y="1095375"/>
            <a:ext cx="16451054" cy="1406528"/>
          </a:xfrm>
          <a:prstGeom prst="rect">
            <a:avLst/>
          </a:prstGeom>
        </p:spPr>
        <p:txBody>
          <a:bodyPr lIns="0" tIns="0" rIns="0" bIns="0" rtlCol="0" anchor="t">
            <a:spAutoFit/>
          </a:bodyPr>
          <a:lstStyle/>
          <a:p>
            <a:pPr algn="ctr">
              <a:lnSpc>
                <a:spcPts val="5500"/>
              </a:lnSpc>
              <a:spcBef>
                <a:spcPct val="0"/>
              </a:spcBef>
            </a:pPr>
            <a:r>
              <a:rPr lang="en-US" sz="5000">
                <a:solidFill>
                  <a:srgbClr val="2C1810"/>
                </a:solidFill>
                <a:latin typeface="Montserrat"/>
                <a:ea typeface="Montserrat"/>
                <a:cs typeface="Montserrat"/>
                <a:sym typeface="Montserrat"/>
              </a:rPr>
              <a:t>La contribution de la veille à l'élaboration des spécifications techniques</a:t>
            </a:r>
          </a:p>
        </p:txBody>
      </p:sp>
      <p:sp>
        <p:nvSpPr>
          <p:cNvPr id="11" name="TextBox 11"/>
          <p:cNvSpPr txBox="1"/>
          <p:nvPr/>
        </p:nvSpPr>
        <p:spPr>
          <a:xfrm>
            <a:off x="8444840" y="7662027"/>
            <a:ext cx="9026292" cy="1379727"/>
          </a:xfrm>
          <a:prstGeom prst="rect">
            <a:avLst/>
          </a:prstGeom>
        </p:spPr>
        <p:txBody>
          <a:bodyPr lIns="0" tIns="0" rIns="0" bIns="0" rtlCol="0" anchor="t">
            <a:spAutoFit/>
          </a:bodyPr>
          <a:lstStyle/>
          <a:p>
            <a:pPr algn="l">
              <a:lnSpc>
                <a:spcPts val="2780"/>
              </a:lnSpc>
            </a:pPr>
            <a:r>
              <a:rPr lang="en-US" sz="2336">
                <a:solidFill>
                  <a:srgbClr val="2C1810"/>
                </a:solidFill>
                <a:latin typeface="Open Sans"/>
                <a:ea typeface="Open Sans"/>
                <a:cs typeface="Open Sans"/>
                <a:sym typeface="Open Sans"/>
              </a:rPr>
              <a:t>Ainsi, la veille technologique permet d’élaborer des spécifications techniques bien informées, alignées avec les dernières avancées et meilleures pratiques, ce qui conduit à un développement plus efficace et à des produits finaux de meilleure qualité.</a:t>
            </a:r>
          </a:p>
        </p:txBody>
      </p:sp>
      <p:sp>
        <p:nvSpPr>
          <p:cNvPr id="12" name="TextBox 12"/>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6</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326640" y="1076325"/>
            <a:ext cx="3823436"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Sommaire</a:t>
            </a:r>
          </a:p>
        </p:txBody>
      </p:sp>
      <p:sp>
        <p:nvSpPr>
          <p:cNvPr id="7" name="TextBox 7"/>
          <p:cNvSpPr txBox="1"/>
          <p:nvPr/>
        </p:nvSpPr>
        <p:spPr>
          <a:xfrm>
            <a:off x="1028700" y="1993899"/>
            <a:ext cx="11607939" cy="7298052"/>
          </a:xfrm>
          <a:prstGeom prst="rect">
            <a:avLst/>
          </a:prstGeom>
        </p:spPr>
        <p:txBody>
          <a:bodyPr lIns="0" tIns="0" rIns="0" bIns="0" rtlCol="0" anchor="t">
            <a:spAutoFit/>
          </a:bodyPr>
          <a:lstStyle/>
          <a:p>
            <a:pPr marL="1187493" lvl="1" indent="-593747" algn="l">
              <a:lnSpc>
                <a:spcPts val="7260"/>
              </a:lnSpc>
              <a:buAutoNum type="arabicPeriod"/>
            </a:pPr>
            <a:r>
              <a:rPr lang="en-US" sz="5500">
                <a:solidFill>
                  <a:srgbClr val="2C1810"/>
                </a:solidFill>
                <a:latin typeface="Belleza"/>
                <a:ea typeface="Belleza"/>
                <a:cs typeface="Belleza"/>
                <a:sym typeface="Belleza"/>
              </a:rPr>
              <a:t>  Contexte du projet</a:t>
            </a:r>
          </a:p>
          <a:p>
            <a:pPr marL="1187493" lvl="1" indent="-593747" algn="l">
              <a:lnSpc>
                <a:spcPts val="7260"/>
              </a:lnSpc>
              <a:buAutoNum type="arabicPeriod"/>
            </a:pPr>
            <a:r>
              <a:rPr lang="en-US" sz="5500">
                <a:solidFill>
                  <a:srgbClr val="2C1810"/>
                </a:solidFill>
                <a:latin typeface="Belleza"/>
                <a:ea typeface="Belleza"/>
                <a:cs typeface="Belleza"/>
                <a:sym typeface="Belleza"/>
              </a:rPr>
              <a:t>  Aperçu de la maquette</a:t>
            </a:r>
          </a:p>
          <a:p>
            <a:pPr marL="1187493" lvl="1" indent="-593747" algn="l">
              <a:lnSpc>
                <a:spcPts val="7260"/>
              </a:lnSpc>
              <a:buAutoNum type="arabicPeriod"/>
            </a:pPr>
            <a:r>
              <a:rPr lang="en-US" sz="5500">
                <a:solidFill>
                  <a:srgbClr val="2C1810"/>
                </a:solidFill>
                <a:latin typeface="Belleza"/>
                <a:ea typeface="Belleza"/>
                <a:cs typeface="Belleza"/>
                <a:sym typeface="Belleza"/>
              </a:rPr>
              <a:t>  Méthodologie utilisée</a:t>
            </a:r>
          </a:p>
          <a:p>
            <a:pPr marL="1187493" lvl="1" indent="-593747" algn="l">
              <a:lnSpc>
                <a:spcPts val="7260"/>
              </a:lnSpc>
              <a:buAutoNum type="arabicPeriod"/>
            </a:pPr>
            <a:r>
              <a:rPr lang="en-US" sz="5500">
                <a:solidFill>
                  <a:srgbClr val="2C1810"/>
                </a:solidFill>
                <a:latin typeface="Belleza"/>
                <a:ea typeface="Belleza"/>
                <a:cs typeface="Belleza"/>
                <a:sym typeface="Belleza"/>
              </a:rPr>
              <a:t>  Tableau Kanban</a:t>
            </a:r>
          </a:p>
          <a:p>
            <a:pPr marL="1187493" lvl="1" indent="-593747" algn="l">
              <a:lnSpc>
                <a:spcPts val="7260"/>
              </a:lnSpc>
              <a:buAutoNum type="arabicPeriod"/>
            </a:pPr>
            <a:r>
              <a:rPr lang="en-US" sz="5500">
                <a:solidFill>
                  <a:srgbClr val="2C1810"/>
                </a:solidFill>
                <a:latin typeface="Belleza"/>
                <a:ea typeface="Belleza"/>
                <a:cs typeface="Belleza"/>
                <a:sym typeface="Belleza"/>
              </a:rPr>
              <a:t>  Spécifications techniques</a:t>
            </a:r>
          </a:p>
          <a:p>
            <a:pPr marL="1187493" lvl="1" indent="-593747" algn="l">
              <a:lnSpc>
                <a:spcPts val="7260"/>
              </a:lnSpc>
              <a:buAutoNum type="arabicPeriod"/>
            </a:pPr>
            <a:r>
              <a:rPr lang="en-US" sz="5500">
                <a:solidFill>
                  <a:srgbClr val="2C1810"/>
                </a:solidFill>
                <a:latin typeface="Belleza"/>
                <a:ea typeface="Belleza"/>
                <a:cs typeface="Belleza"/>
                <a:sym typeface="Belleza"/>
              </a:rPr>
              <a:t>  Veille technologique</a:t>
            </a:r>
          </a:p>
          <a:p>
            <a:pPr marL="1187493" lvl="1" indent="-593747" algn="l">
              <a:lnSpc>
                <a:spcPts val="7260"/>
              </a:lnSpc>
              <a:buAutoNum type="arabicPeriod"/>
            </a:pPr>
            <a:r>
              <a:rPr lang="en-US" sz="5500">
                <a:solidFill>
                  <a:srgbClr val="2C1810"/>
                </a:solidFill>
                <a:latin typeface="Belleza"/>
                <a:ea typeface="Belleza"/>
                <a:cs typeface="Belleza"/>
                <a:sym typeface="Belleza"/>
              </a:rPr>
              <a:t>  Conclusion </a:t>
            </a:r>
          </a:p>
          <a:p>
            <a:pPr marL="1187493" lvl="1" indent="-593747" algn="l">
              <a:lnSpc>
                <a:spcPts val="7260"/>
              </a:lnSpc>
              <a:buAutoNum type="arabicPeriod"/>
            </a:pPr>
            <a:r>
              <a:rPr lang="en-US" sz="5500">
                <a:solidFill>
                  <a:srgbClr val="2C1810"/>
                </a:solidFill>
                <a:latin typeface="Belleza"/>
                <a:ea typeface="Belleza"/>
                <a:cs typeface="Belleza"/>
                <a:sym typeface="Belleza"/>
              </a:rPr>
              <a:t>  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918473" y="1643813"/>
            <a:ext cx="16451054" cy="711203"/>
          </a:xfrm>
          <a:prstGeom prst="rect">
            <a:avLst/>
          </a:prstGeom>
        </p:spPr>
        <p:txBody>
          <a:bodyPr lIns="0" tIns="0" rIns="0" bIns="0" rtlCol="0" anchor="t">
            <a:spAutoFit/>
          </a:bodyPr>
          <a:lstStyle/>
          <a:p>
            <a:pPr algn="ctr">
              <a:lnSpc>
                <a:spcPts val="5500"/>
              </a:lnSpc>
              <a:spcBef>
                <a:spcPct val="0"/>
              </a:spcBef>
            </a:pPr>
            <a:r>
              <a:rPr lang="en-US" sz="5000">
                <a:solidFill>
                  <a:srgbClr val="2C1810"/>
                </a:solidFill>
                <a:latin typeface="Montserrat"/>
                <a:ea typeface="Montserrat"/>
                <a:cs typeface="Montserrat"/>
                <a:sym typeface="Montserrat"/>
              </a:rPr>
              <a:t>Conclusion</a:t>
            </a:r>
          </a:p>
        </p:txBody>
      </p:sp>
      <p:sp>
        <p:nvSpPr>
          <p:cNvPr id="7" name="TextBox 7"/>
          <p:cNvSpPr txBox="1"/>
          <p:nvPr/>
        </p:nvSpPr>
        <p:spPr>
          <a:xfrm>
            <a:off x="918473" y="2570193"/>
            <a:ext cx="15132487" cy="3496838"/>
          </a:xfrm>
          <a:prstGeom prst="rect">
            <a:avLst/>
          </a:prstGeom>
        </p:spPr>
        <p:txBody>
          <a:bodyPr lIns="0" tIns="0" rIns="0" bIns="0" rtlCol="0" anchor="t">
            <a:spAutoFit/>
          </a:bodyPr>
          <a:lstStyle/>
          <a:p>
            <a:pPr algn="l">
              <a:lnSpc>
                <a:spcPts val="3085"/>
              </a:lnSpc>
              <a:spcBef>
                <a:spcPct val="0"/>
              </a:spcBef>
            </a:pPr>
            <a:r>
              <a:rPr lang="en-US" sz="2204">
                <a:solidFill>
                  <a:srgbClr val="2C1810"/>
                </a:solidFill>
                <a:latin typeface="Open Sans"/>
                <a:ea typeface="Open Sans"/>
                <a:cs typeface="Open Sans"/>
                <a:sym typeface="Open Sans"/>
              </a:rPr>
              <a:t>Menu Maker est la solution idéale pour les restaurateurs cherchant à optimiser la gestion de leurs menus en ligne. Grâce à une interface conviviale, le site permet la création et la personnalisation de menus avec une multitude d'options stylistiques. </a:t>
            </a:r>
          </a:p>
          <a:p>
            <a:pPr algn="l">
              <a:lnSpc>
                <a:spcPts val="3085"/>
              </a:lnSpc>
              <a:spcBef>
                <a:spcPct val="0"/>
              </a:spcBef>
            </a:pPr>
            <a:r>
              <a:rPr lang="en-US" sz="2204">
                <a:solidFill>
                  <a:srgbClr val="2C1810"/>
                </a:solidFill>
                <a:latin typeface="Open Sans"/>
                <a:ea typeface="Open Sans"/>
                <a:cs typeface="Open Sans"/>
                <a:sym typeface="Open Sans"/>
              </a:rPr>
              <a:t>Les utilisateurs peuvent facilement partager leurs créations sur des plateformes populaires comme Deliveroo et Instagram, exporter leurs menus au format PDF ou les imprimer directement. </a:t>
            </a:r>
          </a:p>
          <a:p>
            <a:pPr algn="l">
              <a:lnSpc>
                <a:spcPts val="3085"/>
              </a:lnSpc>
              <a:spcBef>
                <a:spcPct val="0"/>
              </a:spcBef>
            </a:pPr>
            <a:r>
              <a:rPr lang="en-US" sz="2204">
                <a:solidFill>
                  <a:srgbClr val="2C1810"/>
                </a:solidFill>
                <a:latin typeface="Open Sans"/>
                <a:ea typeface="Open Sans"/>
                <a:cs typeface="Open Sans"/>
                <a:sym typeface="Open Sans"/>
              </a:rPr>
              <a:t>Le développement du site a été soigneusement planifié, avec des sprints dédiés à la mise en place des fonctionnalités essentielles, telles que la sécurité, la gestion des réservations, et l'intégration avec diverses plateformes. Avec ces fonctionnalités robustes et une feuille de route claire, Menu Maker vise à offrir aux restaurateurs une expérience fluide et efficace pour la gestion de leurs menus.</a:t>
            </a:r>
          </a:p>
        </p:txBody>
      </p:sp>
      <p:sp>
        <p:nvSpPr>
          <p:cNvPr id="8" name="Freeform 8"/>
          <p:cNvSpPr/>
          <p:nvPr/>
        </p:nvSpPr>
        <p:spPr>
          <a:xfrm>
            <a:off x="8979333" y="6320307"/>
            <a:ext cx="8279967" cy="3278867"/>
          </a:xfrm>
          <a:custGeom>
            <a:avLst/>
            <a:gdLst/>
            <a:ahLst/>
            <a:cxnLst/>
            <a:rect l="l" t="t" r="r" b="b"/>
            <a:pathLst>
              <a:path w="8279967" h="3278867">
                <a:moveTo>
                  <a:pt x="0" y="0"/>
                </a:moveTo>
                <a:lnTo>
                  <a:pt x="8279967" y="0"/>
                </a:lnTo>
                <a:lnTo>
                  <a:pt x="8279967" y="3278867"/>
                </a:lnTo>
                <a:lnTo>
                  <a:pt x="0" y="3278867"/>
                </a:lnTo>
                <a:lnTo>
                  <a:pt x="0" y="0"/>
                </a:lnTo>
                <a:close/>
              </a:path>
            </a:pathLst>
          </a:custGeom>
          <a:blipFill>
            <a:blip r:embed="rId3"/>
            <a:stretch>
              <a:fillRect/>
            </a:stretch>
          </a:blipFill>
        </p:spPr>
        <p:txBody>
          <a:bodyPr/>
          <a:lstStyle/>
          <a:p>
            <a:endParaRPr lang="fr-FR"/>
          </a:p>
        </p:txBody>
      </p:sp>
      <p:sp>
        <p:nvSpPr>
          <p:cNvPr id="9" name="TextBox 9"/>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7</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TextBox 6"/>
          <p:cNvSpPr txBox="1"/>
          <p:nvPr/>
        </p:nvSpPr>
        <p:spPr>
          <a:xfrm>
            <a:off x="299440" y="5124450"/>
            <a:ext cx="17474206" cy="4318760"/>
          </a:xfrm>
          <a:prstGeom prst="rect">
            <a:avLst/>
          </a:prstGeom>
        </p:spPr>
        <p:txBody>
          <a:bodyPr lIns="0" tIns="0" rIns="0" bIns="0" rtlCol="0" anchor="t">
            <a:spAutoFit/>
          </a:bodyPr>
          <a:lstStyle/>
          <a:p>
            <a:pPr algn="just">
              <a:lnSpc>
                <a:spcPts val="4880"/>
              </a:lnSpc>
            </a:pPr>
            <a:r>
              <a:rPr lang="en-US" sz="3843">
                <a:solidFill>
                  <a:srgbClr val="2C1810"/>
                </a:solidFill>
                <a:latin typeface="Montserrat"/>
                <a:ea typeface="Montserrat"/>
                <a:cs typeface="Montserrat"/>
                <a:sym typeface="Montserrat"/>
              </a:rPr>
              <a:t>Le site Menu Maker est conçu pour les restaurateurs qui souhaitent créer, afficher et gérer leurs menus en ligne de manière simple. Grâce à une interface utilisateur intuitive, ils peuvent personnaliser leurs menus avec une variété de styles (typographie, couleur, etc.). Ils ont également la possibilité de partager leurs créations sur des plateformes comme Deliveroo et Instagram, d'exporter leurs créations au format PDF, et de les imprimer directement.</a:t>
            </a:r>
          </a:p>
        </p:txBody>
      </p:sp>
      <p:sp>
        <p:nvSpPr>
          <p:cNvPr id="7" name="Freeform 7"/>
          <p:cNvSpPr/>
          <p:nvPr/>
        </p:nvSpPr>
        <p:spPr>
          <a:xfrm>
            <a:off x="8070441" y="1214837"/>
            <a:ext cx="8279967" cy="3278867"/>
          </a:xfrm>
          <a:custGeom>
            <a:avLst/>
            <a:gdLst/>
            <a:ahLst/>
            <a:cxnLst/>
            <a:rect l="l" t="t" r="r" b="b"/>
            <a:pathLst>
              <a:path w="8279967" h="3278867">
                <a:moveTo>
                  <a:pt x="0" y="0"/>
                </a:moveTo>
                <a:lnTo>
                  <a:pt x="8279967" y="0"/>
                </a:lnTo>
                <a:lnTo>
                  <a:pt x="8279967" y="3278867"/>
                </a:lnTo>
                <a:lnTo>
                  <a:pt x="0" y="3278867"/>
                </a:lnTo>
                <a:lnTo>
                  <a:pt x="0" y="0"/>
                </a:lnTo>
                <a:close/>
              </a:path>
            </a:pathLst>
          </a:custGeom>
          <a:blipFill>
            <a:blip r:embed="rId3"/>
            <a:stretch>
              <a:fillRect/>
            </a:stretch>
          </a:blipFill>
        </p:spPr>
        <p:txBody>
          <a:bodyPr/>
          <a:lstStyle/>
          <a:p>
            <a:endParaRPr lang="fr-FR"/>
          </a:p>
        </p:txBody>
      </p:sp>
      <p:sp>
        <p:nvSpPr>
          <p:cNvPr id="8" name="TextBox 8"/>
          <p:cNvSpPr txBox="1"/>
          <p:nvPr/>
        </p:nvSpPr>
        <p:spPr>
          <a:xfrm>
            <a:off x="299440" y="2450697"/>
            <a:ext cx="7344179" cy="784228"/>
          </a:xfrm>
          <a:prstGeom prst="rect">
            <a:avLst/>
          </a:prstGeom>
        </p:spPr>
        <p:txBody>
          <a:bodyPr lIns="0" tIns="0" rIns="0" bIns="0" rtlCol="0" anchor="t">
            <a:spAutoFit/>
          </a:bodyPr>
          <a:lstStyle/>
          <a:p>
            <a:pPr algn="ctr">
              <a:lnSpc>
                <a:spcPts val="6050"/>
              </a:lnSpc>
            </a:pPr>
            <a:r>
              <a:rPr lang="en-US" sz="5500">
                <a:solidFill>
                  <a:srgbClr val="2C1810"/>
                </a:solidFill>
                <a:latin typeface="Montserrat"/>
                <a:ea typeface="Montserrat"/>
                <a:cs typeface="Montserrat"/>
                <a:sym typeface="Montserrat"/>
              </a:rPr>
              <a:t>Contexte du Projet</a:t>
            </a:r>
          </a:p>
        </p:txBody>
      </p:sp>
      <p:sp>
        <p:nvSpPr>
          <p:cNvPr id="9" name="TextBox 9"/>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326640" y="2995215"/>
            <a:ext cx="4899258" cy="7001658"/>
          </a:xfrm>
          <a:custGeom>
            <a:avLst/>
            <a:gdLst/>
            <a:ahLst/>
            <a:cxnLst/>
            <a:rect l="l" t="t" r="r" b="b"/>
            <a:pathLst>
              <a:path w="4899258" h="7001658">
                <a:moveTo>
                  <a:pt x="0" y="0"/>
                </a:moveTo>
                <a:lnTo>
                  <a:pt x="4899258" y="0"/>
                </a:lnTo>
                <a:lnTo>
                  <a:pt x="4899258" y="7001658"/>
                </a:lnTo>
                <a:lnTo>
                  <a:pt x="0" y="7001658"/>
                </a:lnTo>
                <a:lnTo>
                  <a:pt x="0" y="0"/>
                </a:lnTo>
                <a:close/>
              </a:path>
            </a:pathLst>
          </a:custGeom>
          <a:blipFill>
            <a:blip r:embed="rId3"/>
            <a:stretch>
              <a:fillRect/>
            </a:stretch>
          </a:blipFill>
        </p:spPr>
        <p:txBody>
          <a:bodyPr/>
          <a:lstStyle/>
          <a:p>
            <a:endParaRPr lang="fr-FR"/>
          </a:p>
        </p:txBody>
      </p:sp>
      <p:sp>
        <p:nvSpPr>
          <p:cNvPr id="7" name="Freeform 7"/>
          <p:cNvSpPr/>
          <p:nvPr/>
        </p:nvSpPr>
        <p:spPr>
          <a:xfrm>
            <a:off x="5404725" y="2427884"/>
            <a:ext cx="3560449" cy="3500829"/>
          </a:xfrm>
          <a:custGeom>
            <a:avLst/>
            <a:gdLst/>
            <a:ahLst/>
            <a:cxnLst/>
            <a:rect l="l" t="t" r="r" b="b"/>
            <a:pathLst>
              <a:path w="3560449" h="3500829">
                <a:moveTo>
                  <a:pt x="0" y="0"/>
                </a:moveTo>
                <a:lnTo>
                  <a:pt x="3560448" y="0"/>
                </a:lnTo>
                <a:lnTo>
                  <a:pt x="3560448" y="3500829"/>
                </a:lnTo>
                <a:lnTo>
                  <a:pt x="0" y="3500829"/>
                </a:lnTo>
                <a:lnTo>
                  <a:pt x="0" y="0"/>
                </a:lnTo>
                <a:close/>
              </a:path>
            </a:pathLst>
          </a:custGeom>
          <a:blipFill>
            <a:blip r:embed="rId4"/>
            <a:stretch>
              <a:fillRect r="-49864"/>
            </a:stretch>
          </a:blipFill>
        </p:spPr>
        <p:txBody>
          <a:bodyPr/>
          <a:lstStyle/>
          <a:p>
            <a:endParaRPr lang="fr-FR"/>
          </a:p>
        </p:txBody>
      </p:sp>
      <p:sp>
        <p:nvSpPr>
          <p:cNvPr id="8" name="Freeform 8"/>
          <p:cNvSpPr/>
          <p:nvPr/>
        </p:nvSpPr>
        <p:spPr>
          <a:xfrm>
            <a:off x="9144000" y="2427884"/>
            <a:ext cx="8981545" cy="6378349"/>
          </a:xfrm>
          <a:custGeom>
            <a:avLst/>
            <a:gdLst/>
            <a:ahLst/>
            <a:cxnLst/>
            <a:rect l="l" t="t" r="r" b="b"/>
            <a:pathLst>
              <a:path w="8981545" h="6378349">
                <a:moveTo>
                  <a:pt x="0" y="0"/>
                </a:moveTo>
                <a:lnTo>
                  <a:pt x="8981545" y="0"/>
                </a:lnTo>
                <a:lnTo>
                  <a:pt x="8981545" y="6378349"/>
                </a:lnTo>
                <a:lnTo>
                  <a:pt x="0" y="6378349"/>
                </a:lnTo>
                <a:lnTo>
                  <a:pt x="0" y="0"/>
                </a:lnTo>
                <a:close/>
              </a:path>
            </a:pathLst>
          </a:custGeom>
          <a:blipFill>
            <a:blip r:embed="rId5"/>
            <a:stretch>
              <a:fillRect/>
            </a:stretch>
          </a:blipFill>
        </p:spPr>
        <p:txBody>
          <a:bodyPr/>
          <a:lstStyle/>
          <a:p>
            <a:endParaRPr lang="fr-FR"/>
          </a:p>
        </p:txBody>
      </p:sp>
      <p:sp>
        <p:nvSpPr>
          <p:cNvPr id="9" name="Freeform 9"/>
          <p:cNvSpPr/>
          <p:nvPr/>
        </p:nvSpPr>
        <p:spPr>
          <a:xfrm>
            <a:off x="6260381" y="6496044"/>
            <a:ext cx="1771062" cy="3500829"/>
          </a:xfrm>
          <a:custGeom>
            <a:avLst/>
            <a:gdLst/>
            <a:ahLst/>
            <a:cxnLst/>
            <a:rect l="l" t="t" r="r" b="b"/>
            <a:pathLst>
              <a:path w="1771062" h="3500829">
                <a:moveTo>
                  <a:pt x="0" y="0"/>
                </a:moveTo>
                <a:lnTo>
                  <a:pt x="1771062" y="0"/>
                </a:lnTo>
                <a:lnTo>
                  <a:pt x="1771062" y="3500829"/>
                </a:lnTo>
                <a:lnTo>
                  <a:pt x="0" y="3500829"/>
                </a:lnTo>
                <a:lnTo>
                  <a:pt x="0" y="0"/>
                </a:lnTo>
                <a:close/>
              </a:path>
            </a:pathLst>
          </a:custGeom>
          <a:blipFill>
            <a:blip r:embed="rId4"/>
            <a:stretch>
              <a:fillRect l="-201278"/>
            </a:stretch>
          </a:blipFill>
        </p:spPr>
        <p:txBody>
          <a:bodyPr/>
          <a:lstStyle/>
          <a:p>
            <a:endParaRPr lang="fr-FR"/>
          </a:p>
        </p:txBody>
      </p:sp>
      <p:sp>
        <p:nvSpPr>
          <p:cNvPr id="10" name="TextBox 10"/>
          <p:cNvSpPr txBox="1"/>
          <p:nvPr/>
        </p:nvSpPr>
        <p:spPr>
          <a:xfrm>
            <a:off x="326640" y="1076325"/>
            <a:ext cx="8115300"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Aperçu de la maquette</a:t>
            </a:r>
          </a:p>
        </p:txBody>
      </p:sp>
      <p:grpSp>
        <p:nvGrpSpPr>
          <p:cNvPr id="11" name="Group 11"/>
          <p:cNvGrpSpPr/>
          <p:nvPr/>
        </p:nvGrpSpPr>
        <p:grpSpPr>
          <a:xfrm>
            <a:off x="1233219" y="2427884"/>
            <a:ext cx="3086100" cy="374653"/>
            <a:chOff x="0" y="0"/>
            <a:chExt cx="4114800" cy="499538"/>
          </a:xfrm>
        </p:grpSpPr>
        <p:grpSp>
          <p:nvGrpSpPr>
            <p:cNvPr id="12" name="Group 12"/>
            <p:cNvGrpSpPr/>
            <p:nvPr/>
          </p:nvGrpSpPr>
          <p:grpSpPr>
            <a:xfrm>
              <a:off x="0" y="0"/>
              <a:ext cx="4114800" cy="499538"/>
              <a:chOff x="0" y="0"/>
              <a:chExt cx="812800" cy="98674"/>
            </a:xfrm>
          </p:grpSpPr>
          <p:sp>
            <p:nvSpPr>
              <p:cNvPr id="13" name="Freeform 13"/>
              <p:cNvSpPr/>
              <p:nvPr/>
            </p:nvSpPr>
            <p:spPr>
              <a:xfrm>
                <a:off x="0" y="0"/>
                <a:ext cx="812800" cy="98674"/>
              </a:xfrm>
              <a:custGeom>
                <a:avLst/>
                <a:gdLst/>
                <a:ahLst/>
                <a:cxnLst/>
                <a:rect l="l" t="t" r="r" b="b"/>
                <a:pathLst>
                  <a:path w="812800" h="98674">
                    <a:moveTo>
                      <a:pt x="49337" y="0"/>
                    </a:moveTo>
                    <a:lnTo>
                      <a:pt x="763463" y="0"/>
                    </a:lnTo>
                    <a:cubicBezTo>
                      <a:pt x="776548" y="0"/>
                      <a:pt x="789097" y="5198"/>
                      <a:pt x="798350" y="14450"/>
                    </a:cubicBezTo>
                    <a:cubicBezTo>
                      <a:pt x="807602" y="23703"/>
                      <a:pt x="812800" y="36252"/>
                      <a:pt x="812800" y="49337"/>
                    </a:cubicBezTo>
                    <a:lnTo>
                      <a:pt x="812800" y="49337"/>
                    </a:lnTo>
                    <a:cubicBezTo>
                      <a:pt x="812800" y="76585"/>
                      <a:pt x="790711" y="98674"/>
                      <a:pt x="763463"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14" name="TextBox 14"/>
              <p:cNvSpPr txBox="1"/>
              <p:nvPr/>
            </p:nvSpPr>
            <p:spPr>
              <a:xfrm>
                <a:off x="0" y="-38100"/>
                <a:ext cx="812800" cy="1367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6532" y="28575"/>
              <a:ext cx="3881736"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Page d’accueil</a:t>
              </a:r>
            </a:p>
          </p:txBody>
        </p:sp>
      </p:grpSp>
      <p:grpSp>
        <p:nvGrpSpPr>
          <p:cNvPr id="16" name="Group 16"/>
          <p:cNvGrpSpPr/>
          <p:nvPr/>
        </p:nvGrpSpPr>
        <p:grpSpPr>
          <a:xfrm>
            <a:off x="5641899" y="6025052"/>
            <a:ext cx="3086100" cy="374653"/>
            <a:chOff x="0" y="0"/>
            <a:chExt cx="4114800" cy="499538"/>
          </a:xfrm>
        </p:grpSpPr>
        <p:grpSp>
          <p:nvGrpSpPr>
            <p:cNvPr id="17" name="Group 17"/>
            <p:cNvGrpSpPr/>
            <p:nvPr/>
          </p:nvGrpSpPr>
          <p:grpSpPr>
            <a:xfrm>
              <a:off x="0" y="0"/>
              <a:ext cx="4114800" cy="499538"/>
              <a:chOff x="0" y="0"/>
              <a:chExt cx="812800" cy="98674"/>
            </a:xfrm>
          </p:grpSpPr>
          <p:sp>
            <p:nvSpPr>
              <p:cNvPr id="18" name="Freeform 18"/>
              <p:cNvSpPr/>
              <p:nvPr/>
            </p:nvSpPr>
            <p:spPr>
              <a:xfrm>
                <a:off x="0" y="0"/>
                <a:ext cx="812800" cy="98674"/>
              </a:xfrm>
              <a:custGeom>
                <a:avLst/>
                <a:gdLst/>
                <a:ahLst/>
                <a:cxnLst/>
                <a:rect l="l" t="t" r="r" b="b"/>
                <a:pathLst>
                  <a:path w="812800" h="98674">
                    <a:moveTo>
                      <a:pt x="49337" y="0"/>
                    </a:moveTo>
                    <a:lnTo>
                      <a:pt x="763463" y="0"/>
                    </a:lnTo>
                    <a:cubicBezTo>
                      <a:pt x="776548" y="0"/>
                      <a:pt x="789097" y="5198"/>
                      <a:pt x="798350" y="14450"/>
                    </a:cubicBezTo>
                    <a:cubicBezTo>
                      <a:pt x="807602" y="23703"/>
                      <a:pt x="812800" y="36252"/>
                      <a:pt x="812800" y="49337"/>
                    </a:cubicBezTo>
                    <a:lnTo>
                      <a:pt x="812800" y="49337"/>
                    </a:lnTo>
                    <a:cubicBezTo>
                      <a:pt x="812800" y="76585"/>
                      <a:pt x="790711" y="98674"/>
                      <a:pt x="763463"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19" name="TextBox 19"/>
              <p:cNvSpPr txBox="1"/>
              <p:nvPr/>
            </p:nvSpPr>
            <p:spPr>
              <a:xfrm>
                <a:off x="0" y="-38100"/>
                <a:ext cx="812800" cy="136774"/>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16532" y="28575"/>
              <a:ext cx="3881736"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Connexion</a:t>
              </a:r>
            </a:p>
          </p:txBody>
        </p:sp>
      </p:grpSp>
      <p:grpSp>
        <p:nvGrpSpPr>
          <p:cNvPr id="21" name="Group 21"/>
          <p:cNvGrpSpPr/>
          <p:nvPr/>
        </p:nvGrpSpPr>
        <p:grpSpPr>
          <a:xfrm>
            <a:off x="13264308" y="9070973"/>
            <a:ext cx="3086100" cy="374653"/>
            <a:chOff x="0" y="0"/>
            <a:chExt cx="4114800" cy="499538"/>
          </a:xfrm>
        </p:grpSpPr>
        <p:grpSp>
          <p:nvGrpSpPr>
            <p:cNvPr id="22" name="Group 22"/>
            <p:cNvGrpSpPr/>
            <p:nvPr/>
          </p:nvGrpSpPr>
          <p:grpSpPr>
            <a:xfrm>
              <a:off x="0" y="0"/>
              <a:ext cx="4114800" cy="499538"/>
              <a:chOff x="0" y="0"/>
              <a:chExt cx="812800" cy="98674"/>
            </a:xfrm>
          </p:grpSpPr>
          <p:sp>
            <p:nvSpPr>
              <p:cNvPr id="23" name="Freeform 23"/>
              <p:cNvSpPr/>
              <p:nvPr/>
            </p:nvSpPr>
            <p:spPr>
              <a:xfrm>
                <a:off x="0" y="0"/>
                <a:ext cx="812800" cy="98674"/>
              </a:xfrm>
              <a:custGeom>
                <a:avLst/>
                <a:gdLst/>
                <a:ahLst/>
                <a:cxnLst/>
                <a:rect l="l" t="t" r="r" b="b"/>
                <a:pathLst>
                  <a:path w="812800" h="98674">
                    <a:moveTo>
                      <a:pt x="49337" y="0"/>
                    </a:moveTo>
                    <a:lnTo>
                      <a:pt x="763463" y="0"/>
                    </a:lnTo>
                    <a:cubicBezTo>
                      <a:pt x="776548" y="0"/>
                      <a:pt x="789097" y="5198"/>
                      <a:pt x="798350" y="14450"/>
                    </a:cubicBezTo>
                    <a:cubicBezTo>
                      <a:pt x="807602" y="23703"/>
                      <a:pt x="812800" y="36252"/>
                      <a:pt x="812800" y="49337"/>
                    </a:cubicBezTo>
                    <a:lnTo>
                      <a:pt x="812800" y="49337"/>
                    </a:lnTo>
                    <a:cubicBezTo>
                      <a:pt x="812800" y="76585"/>
                      <a:pt x="790711" y="98674"/>
                      <a:pt x="763463"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24" name="TextBox 24"/>
              <p:cNvSpPr txBox="1"/>
              <p:nvPr/>
            </p:nvSpPr>
            <p:spPr>
              <a:xfrm>
                <a:off x="0" y="-38100"/>
                <a:ext cx="812800" cy="136774"/>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16532" y="28575"/>
              <a:ext cx="3881736"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Dashboard</a:t>
              </a:r>
            </a:p>
          </p:txBody>
        </p:sp>
      </p:grpSp>
      <p:sp>
        <p:nvSpPr>
          <p:cNvPr id="26" name="TextBox 26"/>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grpSp>
        <p:nvGrpSpPr>
          <p:cNvPr id="6" name="Group 6"/>
          <p:cNvGrpSpPr/>
          <p:nvPr/>
        </p:nvGrpSpPr>
        <p:grpSpPr>
          <a:xfrm>
            <a:off x="2006029" y="2773488"/>
            <a:ext cx="4756522" cy="374653"/>
            <a:chOff x="0" y="0"/>
            <a:chExt cx="6342029" cy="499538"/>
          </a:xfrm>
        </p:grpSpPr>
        <p:grpSp>
          <p:nvGrpSpPr>
            <p:cNvPr id="7" name="Group 7"/>
            <p:cNvGrpSpPr/>
            <p:nvPr/>
          </p:nvGrpSpPr>
          <p:grpSpPr>
            <a:xfrm>
              <a:off x="0" y="0"/>
              <a:ext cx="6342029" cy="499538"/>
              <a:chOff x="0" y="0"/>
              <a:chExt cx="1252747" cy="98674"/>
            </a:xfrm>
          </p:grpSpPr>
          <p:sp>
            <p:nvSpPr>
              <p:cNvPr id="8" name="Freeform 8"/>
              <p:cNvSpPr/>
              <p:nvPr/>
            </p:nvSpPr>
            <p:spPr>
              <a:xfrm>
                <a:off x="0" y="0"/>
                <a:ext cx="1252746" cy="98674"/>
              </a:xfrm>
              <a:custGeom>
                <a:avLst/>
                <a:gdLst/>
                <a:ahLst/>
                <a:cxnLst/>
                <a:rect l="l" t="t" r="r" b="b"/>
                <a:pathLst>
                  <a:path w="1252746" h="98674">
                    <a:moveTo>
                      <a:pt x="49337" y="0"/>
                    </a:moveTo>
                    <a:lnTo>
                      <a:pt x="1203409" y="0"/>
                    </a:lnTo>
                    <a:cubicBezTo>
                      <a:pt x="1230658" y="0"/>
                      <a:pt x="1252746" y="22089"/>
                      <a:pt x="1252746" y="49337"/>
                    </a:cubicBezTo>
                    <a:lnTo>
                      <a:pt x="1252746" y="49337"/>
                    </a:lnTo>
                    <a:cubicBezTo>
                      <a:pt x="1252746" y="62422"/>
                      <a:pt x="1247548" y="74971"/>
                      <a:pt x="1238296" y="84224"/>
                    </a:cubicBezTo>
                    <a:cubicBezTo>
                      <a:pt x="1229043" y="93476"/>
                      <a:pt x="1216494" y="98674"/>
                      <a:pt x="1203409"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9" name="TextBox 9"/>
              <p:cNvSpPr txBox="1"/>
              <p:nvPr/>
            </p:nvSpPr>
            <p:spPr>
              <a:xfrm>
                <a:off x="0" y="-38100"/>
                <a:ext cx="1252747" cy="13677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9608" y="28575"/>
              <a:ext cx="5982814"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Création d’un menu</a:t>
              </a:r>
            </a:p>
          </p:txBody>
        </p:sp>
      </p:grpSp>
      <p:grpSp>
        <p:nvGrpSpPr>
          <p:cNvPr id="11" name="Group 11"/>
          <p:cNvGrpSpPr/>
          <p:nvPr/>
        </p:nvGrpSpPr>
        <p:grpSpPr>
          <a:xfrm>
            <a:off x="5641899" y="6025052"/>
            <a:ext cx="3086100" cy="374653"/>
            <a:chOff x="0" y="0"/>
            <a:chExt cx="4114800" cy="499538"/>
          </a:xfrm>
        </p:grpSpPr>
        <p:grpSp>
          <p:nvGrpSpPr>
            <p:cNvPr id="12" name="Group 12"/>
            <p:cNvGrpSpPr/>
            <p:nvPr/>
          </p:nvGrpSpPr>
          <p:grpSpPr>
            <a:xfrm>
              <a:off x="0" y="0"/>
              <a:ext cx="4114800" cy="499538"/>
              <a:chOff x="0" y="0"/>
              <a:chExt cx="812800" cy="98674"/>
            </a:xfrm>
          </p:grpSpPr>
          <p:sp>
            <p:nvSpPr>
              <p:cNvPr id="13" name="Freeform 13"/>
              <p:cNvSpPr/>
              <p:nvPr/>
            </p:nvSpPr>
            <p:spPr>
              <a:xfrm>
                <a:off x="0" y="0"/>
                <a:ext cx="812800" cy="98674"/>
              </a:xfrm>
              <a:custGeom>
                <a:avLst/>
                <a:gdLst/>
                <a:ahLst/>
                <a:cxnLst/>
                <a:rect l="l" t="t" r="r" b="b"/>
                <a:pathLst>
                  <a:path w="812800" h="98674">
                    <a:moveTo>
                      <a:pt x="49337" y="0"/>
                    </a:moveTo>
                    <a:lnTo>
                      <a:pt x="763463" y="0"/>
                    </a:lnTo>
                    <a:cubicBezTo>
                      <a:pt x="776548" y="0"/>
                      <a:pt x="789097" y="5198"/>
                      <a:pt x="798350" y="14450"/>
                    </a:cubicBezTo>
                    <a:cubicBezTo>
                      <a:pt x="807602" y="23703"/>
                      <a:pt x="812800" y="36252"/>
                      <a:pt x="812800" y="49337"/>
                    </a:cubicBezTo>
                    <a:lnTo>
                      <a:pt x="812800" y="49337"/>
                    </a:lnTo>
                    <a:cubicBezTo>
                      <a:pt x="812800" y="76585"/>
                      <a:pt x="790711" y="98674"/>
                      <a:pt x="763463"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14" name="TextBox 14"/>
              <p:cNvSpPr txBox="1"/>
              <p:nvPr/>
            </p:nvSpPr>
            <p:spPr>
              <a:xfrm>
                <a:off x="0" y="-38100"/>
                <a:ext cx="812800" cy="1367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16532" y="28575"/>
              <a:ext cx="3881736"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Connexion</a:t>
              </a:r>
            </a:p>
          </p:txBody>
        </p:sp>
      </p:grpSp>
      <p:grpSp>
        <p:nvGrpSpPr>
          <p:cNvPr id="16" name="Group 16"/>
          <p:cNvGrpSpPr/>
          <p:nvPr/>
        </p:nvGrpSpPr>
        <p:grpSpPr>
          <a:xfrm>
            <a:off x="12445177" y="8516402"/>
            <a:ext cx="4814123" cy="374653"/>
            <a:chOff x="0" y="0"/>
            <a:chExt cx="6418830" cy="499538"/>
          </a:xfrm>
        </p:grpSpPr>
        <p:grpSp>
          <p:nvGrpSpPr>
            <p:cNvPr id="17" name="Group 17"/>
            <p:cNvGrpSpPr/>
            <p:nvPr/>
          </p:nvGrpSpPr>
          <p:grpSpPr>
            <a:xfrm>
              <a:off x="0" y="0"/>
              <a:ext cx="6418830" cy="499538"/>
              <a:chOff x="0" y="0"/>
              <a:chExt cx="1267917" cy="98674"/>
            </a:xfrm>
          </p:grpSpPr>
          <p:sp>
            <p:nvSpPr>
              <p:cNvPr id="18" name="Freeform 18"/>
              <p:cNvSpPr/>
              <p:nvPr/>
            </p:nvSpPr>
            <p:spPr>
              <a:xfrm>
                <a:off x="0" y="0"/>
                <a:ext cx="1267917" cy="98674"/>
              </a:xfrm>
              <a:custGeom>
                <a:avLst/>
                <a:gdLst/>
                <a:ahLst/>
                <a:cxnLst/>
                <a:rect l="l" t="t" r="r" b="b"/>
                <a:pathLst>
                  <a:path w="1267917" h="98674">
                    <a:moveTo>
                      <a:pt x="49337" y="0"/>
                    </a:moveTo>
                    <a:lnTo>
                      <a:pt x="1218580" y="0"/>
                    </a:lnTo>
                    <a:cubicBezTo>
                      <a:pt x="1231665" y="0"/>
                      <a:pt x="1244214" y="5198"/>
                      <a:pt x="1253467" y="14450"/>
                    </a:cubicBezTo>
                    <a:cubicBezTo>
                      <a:pt x="1262719" y="23703"/>
                      <a:pt x="1267917" y="36252"/>
                      <a:pt x="1267917" y="49337"/>
                    </a:cubicBezTo>
                    <a:lnTo>
                      <a:pt x="1267917" y="49337"/>
                    </a:lnTo>
                    <a:cubicBezTo>
                      <a:pt x="1267917" y="62422"/>
                      <a:pt x="1262719" y="74971"/>
                      <a:pt x="1253467" y="84224"/>
                    </a:cubicBezTo>
                    <a:cubicBezTo>
                      <a:pt x="1244214" y="93476"/>
                      <a:pt x="1231665" y="98674"/>
                      <a:pt x="1218580"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19" name="TextBox 19"/>
              <p:cNvSpPr txBox="1"/>
              <p:nvPr/>
            </p:nvSpPr>
            <p:spPr>
              <a:xfrm>
                <a:off x="0" y="-38100"/>
                <a:ext cx="1267917" cy="136774"/>
              </a:xfrm>
              <a:prstGeom prst="rect">
                <a:avLst/>
              </a:prstGeom>
            </p:spPr>
            <p:txBody>
              <a:bodyPr lIns="50800" tIns="50800" rIns="50800" bIns="50800" rtlCol="0" anchor="ctr"/>
              <a:lstStyle/>
              <a:p>
                <a:pPr algn="ctr">
                  <a:lnSpc>
                    <a:spcPts val="2659"/>
                  </a:lnSpc>
                </a:pPr>
                <a:endParaRPr/>
              </a:p>
            </p:txBody>
          </p:sp>
        </p:grpSp>
        <p:sp>
          <p:nvSpPr>
            <p:cNvPr id="20" name="TextBox 20"/>
            <p:cNvSpPr txBox="1"/>
            <p:nvPr/>
          </p:nvSpPr>
          <p:spPr>
            <a:xfrm>
              <a:off x="181783" y="28575"/>
              <a:ext cx="6055265"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Personnalisation d’un menu</a:t>
              </a:r>
            </a:p>
          </p:txBody>
        </p:sp>
      </p:grpSp>
      <p:sp>
        <p:nvSpPr>
          <p:cNvPr id="21" name="Freeform 21"/>
          <p:cNvSpPr/>
          <p:nvPr/>
        </p:nvSpPr>
        <p:spPr>
          <a:xfrm>
            <a:off x="326640" y="3669123"/>
            <a:ext cx="8757231" cy="6222786"/>
          </a:xfrm>
          <a:custGeom>
            <a:avLst/>
            <a:gdLst/>
            <a:ahLst/>
            <a:cxnLst/>
            <a:rect l="l" t="t" r="r" b="b"/>
            <a:pathLst>
              <a:path w="8757231" h="6222786">
                <a:moveTo>
                  <a:pt x="0" y="0"/>
                </a:moveTo>
                <a:lnTo>
                  <a:pt x="8757231" y="0"/>
                </a:lnTo>
                <a:lnTo>
                  <a:pt x="8757231" y="6222785"/>
                </a:lnTo>
                <a:lnTo>
                  <a:pt x="0" y="6222785"/>
                </a:lnTo>
                <a:lnTo>
                  <a:pt x="0" y="0"/>
                </a:lnTo>
                <a:close/>
              </a:path>
            </a:pathLst>
          </a:custGeom>
          <a:blipFill>
            <a:blip r:embed="rId3"/>
            <a:stretch>
              <a:fillRect/>
            </a:stretch>
          </a:blipFill>
        </p:spPr>
        <p:txBody>
          <a:bodyPr/>
          <a:lstStyle/>
          <a:p>
            <a:endParaRPr lang="fr-FR"/>
          </a:p>
        </p:txBody>
      </p:sp>
      <p:sp>
        <p:nvSpPr>
          <p:cNvPr id="22" name="Freeform 22"/>
          <p:cNvSpPr/>
          <p:nvPr/>
        </p:nvSpPr>
        <p:spPr>
          <a:xfrm>
            <a:off x="9144000" y="1444626"/>
            <a:ext cx="9017501" cy="6395501"/>
          </a:xfrm>
          <a:custGeom>
            <a:avLst/>
            <a:gdLst/>
            <a:ahLst/>
            <a:cxnLst/>
            <a:rect l="l" t="t" r="r" b="b"/>
            <a:pathLst>
              <a:path w="9017501" h="6395501">
                <a:moveTo>
                  <a:pt x="0" y="0"/>
                </a:moveTo>
                <a:lnTo>
                  <a:pt x="9017501" y="0"/>
                </a:lnTo>
                <a:lnTo>
                  <a:pt x="9017501" y="6395501"/>
                </a:lnTo>
                <a:lnTo>
                  <a:pt x="0" y="6395501"/>
                </a:lnTo>
                <a:lnTo>
                  <a:pt x="0" y="0"/>
                </a:lnTo>
                <a:close/>
              </a:path>
            </a:pathLst>
          </a:custGeom>
          <a:blipFill>
            <a:blip r:embed="rId4"/>
            <a:stretch>
              <a:fillRect/>
            </a:stretch>
          </a:blipFill>
          <a:ln cap="sq">
            <a:noFill/>
            <a:prstDash val="solid"/>
            <a:miter/>
          </a:ln>
        </p:spPr>
        <p:txBody>
          <a:bodyPr/>
          <a:lstStyle/>
          <a:p>
            <a:endParaRPr lang="fr-FR"/>
          </a:p>
        </p:txBody>
      </p:sp>
      <p:sp>
        <p:nvSpPr>
          <p:cNvPr id="23" name="TextBox 23"/>
          <p:cNvSpPr txBox="1"/>
          <p:nvPr/>
        </p:nvSpPr>
        <p:spPr>
          <a:xfrm>
            <a:off x="326640" y="1076325"/>
            <a:ext cx="8115300"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Aperçu de la maquette</a:t>
            </a:r>
          </a:p>
        </p:txBody>
      </p:sp>
      <p:sp>
        <p:nvSpPr>
          <p:cNvPr id="24" name="TextBox 24"/>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grpSp>
        <p:nvGrpSpPr>
          <p:cNvPr id="6" name="Group 6"/>
          <p:cNvGrpSpPr/>
          <p:nvPr/>
        </p:nvGrpSpPr>
        <p:grpSpPr>
          <a:xfrm>
            <a:off x="1180494" y="2502776"/>
            <a:ext cx="4756522" cy="374653"/>
            <a:chOff x="0" y="0"/>
            <a:chExt cx="6342029" cy="499538"/>
          </a:xfrm>
        </p:grpSpPr>
        <p:grpSp>
          <p:nvGrpSpPr>
            <p:cNvPr id="7" name="Group 7"/>
            <p:cNvGrpSpPr/>
            <p:nvPr/>
          </p:nvGrpSpPr>
          <p:grpSpPr>
            <a:xfrm>
              <a:off x="0" y="0"/>
              <a:ext cx="6342029" cy="499538"/>
              <a:chOff x="0" y="0"/>
              <a:chExt cx="1252747" cy="98674"/>
            </a:xfrm>
          </p:grpSpPr>
          <p:sp>
            <p:nvSpPr>
              <p:cNvPr id="8" name="Freeform 8"/>
              <p:cNvSpPr/>
              <p:nvPr/>
            </p:nvSpPr>
            <p:spPr>
              <a:xfrm>
                <a:off x="0" y="0"/>
                <a:ext cx="1252746" cy="98674"/>
              </a:xfrm>
              <a:custGeom>
                <a:avLst/>
                <a:gdLst/>
                <a:ahLst/>
                <a:cxnLst/>
                <a:rect l="l" t="t" r="r" b="b"/>
                <a:pathLst>
                  <a:path w="1252746" h="98674">
                    <a:moveTo>
                      <a:pt x="49337" y="0"/>
                    </a:moveTo>
                    <a:lnTo>
                      <a:pt x="1203409" y="0"/>
                    </a:lnTo>
                    <a:cubicBezTo>
                      <a:pt x="1230658" y="0"/>
                      <a:pt x="1252746" y="22089"/>
                      <a:pt x="1252746" y="49337"/>
                    </a:cubicBezTo>
                    <a:lnTo>
                      <a:pt x="1252746" y="49337"/>
                    </a:lnTo>
                    <a:cubicBezTo>
                      <a:pt x="1252746" y="62422"/>
                      <a:pt x="1247548" y="74971"/>
                      <a:pt x="1238296" y="84224"/>
                    </a:cubicBezTo>
                    <a:cubicBezTo>
                      <a:pt x="1229043" y="93476"/>
                      <a:pt x="1216494" y="98674"/>
                      <a:pt x="1203409"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9" name="TextBox 9"/>
              <p:cNvSpPr txBox="1"/>
              <p:nvPr/>
            </p:nvSpPr>
            <p:spPr>
              <a:xfrm>
                <a:off x="0" y="-38100"/>
                <a:ext cx="1252747" cy="136774"/>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79608" y="28575"/>
              <a:ext cx="5982814"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Menu créé</a:t>
              </a:r>
            </a:p>
          </p:txBody>
        </p:sp>
      </p:grpSp>
      <p:grpSp>
        <p:nvGrpSpPr>
          <p:cNvPr id="11" name="Group 11"/>
          <p:cNvGrpSpPr/>
          <p:nvPr/>
        </p:nvGrpSpPr>
        <p:grpSpPr>
          <a:xfrm>
            <a:off x="10631402" y="9070973"/>
            <a:ext cx="4814123" cy="374653"/>
            <a:chOff x="0" y="0"/>
            <a:chExt cx="6418830" cy="499538"/>
          </a:xfrm>
        </p:grpSpPr>
        <p:grpSp>
          <p:nvGrpSpPr>
            <p:cNvPr id="12" name="Group 12"/>
            <p:cNvGrpSpPr/>
            <p:nvPr/>
          </p:nvGrpSpPr>
          <p:grpSpPr>
            <a:xfrm>
              <a:off x="0" y="0"/>
              <a:ext cx="6418830" cy="499538"/>
              <a:chOff x="0" y="0"/>
              <a:chExt cx="1267917" cy="98674"/>
            </a:xfrm>
          </p:grpSpPr>
          <p:sp>
            <p:nvSpPr>
              <p:cNvPr id="13" name="Freeform 13"/>
              <p:cNvSpPr/>
              <p:nvPr/>
            </p:nvSpPr>
            <p:spPr>
              <a:xfrm>
                <a:off x="0" y="0"/>
                <a:ext cx="1267917" cy="98674"/>
              </a:xfrm>
              <a:custGeom>
                <a:avLst/>
                <a:gdLst/>
                <a:ahLst/>
                <a:cxnLst/>
                <a:rect l="l" t="t" r="r" b="b"/>
                <a:pathLst>
                  <a:path w="1267917" h="98674">
                    <a:moveTo>
                      <a:pt x="49337" y="0"/>
                    </a:moveTo>
                    <a:lnTo>
                      <a:pt x="1218580" y="0"/>
                    </a:lnTo>
                    <a:cubicBezTo>
                      <a:pt x="1231665" y="0"/>
                      <a:pt x="1244214" y="5198"/>
                      <a:pt x="1253467" y="14450"/>
                    </a:cubicBezTo>
                    <a:cubicBezTo>
                      <a:pt x="1262719" y="23703"/>
                      <a:pt x="1267917" y="36252"/>
                      <a:pt x="1267917" y="49337"/>
                    </a:cubicBezTo>
                    <a:lnTo>
                      <a:pt x="1267917" y="49337"/>
                    </a:lnTo>
                    <a:cubicBezTo>
                      <a:pt x="1267917" y="62422"/>
                      <a:pt x="1262719" y="74971"/>
                      <a:pt x="1253467" y="84224"/>
                    </a:cubicBezTo>
                    <a:cubicBezTo>
                      <a:pt x="1244214" y="93476"/>
                      <a:pt x="1231665" y="98674"/>
                      <a:pt x="1218580" y="98674"/>
                    </a:cubicBezTo>
                    <a:lnTo>
                      <a:pt x="49337" y="98674"/>
                    </a:lnTo>
                    <a:cubicBezTo>
                      <a:pt x="36252" y="98674"/>
                      <a:pt x="23703" y="93476"/>
                      <a:pt x="14450" y="84224"/>
                    </a:cubicBezTo>
                    <a:cubicBezTo>
                      <a:pt x="5198" y="74971"/>
                      <a:pt x="0" y="62422"/>
                      <a:pt x="0" y="49337"/>
                    </a:cubicBezTo>
                    <a:lnTo>
                      <a:pt x="0" y="49337"/>
                    </a:lnTo>
                    <a:cubicBezTo>
                      <a:pt x="0" y="36252"/>
                      <a:pt x="5198" y="23703"/>
                      <a:pt x="14450" y="14450"/>
                    </a:cubicBezTo>
                    <a:cubicBezTo>
                      <a:pt x="23703" y="5198"/>
                      <a:pt x="36252" y="0"/>
                      <a:pt x="49337" y="0"/>
                    </a:cubicBezTo>
                    <a:close/>
                  </a:path>
                </a:pathLst>
              </a:custGeom>
              <a:solidFill>
                <a:srgbClr val="8AC5B0"/>
              </a:solidFill>
            </p:spPr>
            <p:txBody>
              <a:bodyPr/>
              <a:lstStyle/>
              <a:p>
                <a:endParaRPr lang="fr-FR"/>
              </a:p>
            </p:txBody>
          </p:sp>
          <p:sp>
            <p:nvSpPr>
              <p:cNvPr id="14" name="TextBox 14"/>
              <p:cNvSpPr txBox="1"/>
              <p:nvPr/>
            </p:nvSpPr>
            <p:spPr>
              <a:xfrm>
                <a:off x="0" y="-38100"/>
                <a:ext cx="1267917" cy="136774"/>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81783" y="28575"/>
              <a:ext cx="6055265" cy="470963"/>
            </a:xfrm>
            <a:prstGeom prst="rect">
              <a:avLst/>
            </a:prstGeom>
          </p:spPr>
          <p:txBody>
            <a:bodyPr lIns="0" tIns="0" rIns="0" bIns="0" rtlCol="0" anchor="t">
              <a:spAutoFit/>
            </a:bodyPr>
            <a:lstStyle/>
            <a:p>
              <a:pPr algn="ctr">
                <a:lnSpc>
                  <a:spcPts val="2750"/>
                </a:lnSpc>
                <a:spcBef>
                  <a:spcPct val="0"/>
                </a:spcBef>
              </a:pPr>
              <a:r>
                <a:rPr lang="en-US" sz="2500">
                  <a:solidFill>
                    <a:srgbClr val="FDFEFE"/>
                  </a:solidFill>
                  <a:latin typeface="Montserrat"/>
                  <a:ea typeface="Montserrat"/>
                  <a:cs typeface="Montserrat"/>
                  <a:sym typeface="Montserrat"/>
                </a:rPr>
                <a:t>Liste des menus</a:t>
              </a:r>
            </a:p>
          </p:txBody>
        </p:sp>
      </p:grpSp>
      <p:sp>
        <p:nvSpPr>
          <p:cNvPr id="16" name="Freeform 16"/>
          <p:cNvSpPr/>
          <p:nvPr/>
        </p:nvSpPr>
        <p:spPr>
          <a:xfrm>
            <a:off x="1384284" y="3148142"/>
            <a:ext cx="4348943" cy="6515309"/>
          </a:xfrm>
          <a:custGeom>
            <a:avLst/>
            <a:gdLst/>
            <a:ahLst/>
            <a:cxnLst/>
            <a:rect l="l" t="t" r="r" b="b"/>
            <a:pathLst>
              <a:path w="4348943" h="6515309">
                <a:moveTo>
                  <a:pt x="0" y="0"/>
                </a:moveTo>
                <a:lnTo>
                  <a:pt x="4348943" y="0"/>
                </a:lnTo>
                <a:lnTo>
                  <a:pt x="4348943" y="6515309"/>
                </a:lnTo>
                <a:lnTo>
                  <a:pt x="0" y="6515309"/>
                </a:lnTo>
                <a:lnTo>
                  <a:pt x="0" y="0"/>
                </a:lnTo>
                <a:close/>
              </a:path>
            </a:pathLst>
          </a:custGeom>
          <a:blipFill>
            <a:blip r:embed="rId3"/>
            <a:stretch>
              <a:fillRect l="-183028" t="-14542" b="-19702"/>
            </a:stretch>
          </a:blipFill>
        </p:spPr>
        <p:txBody>
          <a:bodyPr/>
          <a:lstStyle/>
          <a:p>
            <a:endParaRPr lang="fr-FR"/>
          </a:p>
        </p:txBody>
      </p:sp>
      <p:sp>
        <p:nvSpPr>
          <p:cNvPr id="17" name="Freeform 17"/>
          <p:cNvSpPr/>
          <p:nvPr/>
        </p:nvSpPr>
        <p:spPr>
          <a:xfrm>
            <a:off x="8258809" y="2117434"/>
            <a:ext cx="9000491" cy="6398969"/>
          </a:xfrm>
          <a:custGeom>
            <a:avLst/>
            <a:gdLst/>
            <a:ahLst/>
            <a:cxnLst/>
            <a:rect l="l" t="t" r="r" b="b"/>
            <a:pathLst>
              <a:path w="9000491" h="6398969">
                <a:moveTo>
                  <a:pt x="0" y="0"/>
                </a:moveTo>
                <a:lnTo>
                  <a:pt x="9000491" y="0"/>
                </a:lnTo>
                <a:lnTo>
                  <a:pt x="9000491" y="6398968"/>
                </a:lnTo>
                <a:lnTo>
                  <a:pt x="0" y="6398968"/>
                </a:lnTo>
                <a:lnTo>
                  <a:pt x="0" y="0"/>
                </a:lnTo>
                <a:close/>
              </a:path>
            </a:pathLst>
          </a:custGeom>
          <a:blipFill>
            <a:blip r:embed="rId4"/>
            <a:stretch>
              <a:fillRect/>
            </a:stretch>
          </a:blipFill>
        </p:spPr>
        <p:txBody>
          <a:bodyPr/>
          <a:lstStyle/>
          <a:p>
            <a:endParaRPr lang="fr-FR"/>
          </a:p>
        </p:txBody>
      </p:sp>
      <p:sp>
        <p:nvSpPr>
          <p:cNvPr id="18" name="TextBox 18"/>
          <p:cNvSpPr txBox="1"/>
          <p:nvPr/>
        </p:nvSpPr>
        <p:spPr>
          <a:xfrm>
            <a:off x="326640" y="1076325"/>
            <a:ext cx="8115300"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Aperçu de la maquette</a:t>
            </a:r>
          </a:p>
        </p:txBody>
      </p:sp>
      <p:sp>
        <p:nvSpPr>
          <p:cNvPr id="19" name="TextBox 19"/>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11055243" y="909939"/>
            <a:ext cx="4834954" cy="4834954"/>
          </a:xfrm>
          <a:custGeom>
            <a:avLst/>
            <a:gdLst/>
            <a:ahLst/>
            <a:cxnLst/>
            <a:rect l="l" t="t" r="r" b="b"/>
            <a:pathLst>
              <a:path w="4834954" h="4834954">
                <a:moveTo>
                  <a:pt x="0" y="0"/>
                </a:moveTo>
                <a:lnTo>
                  <a:pt x="4834953" y="0"/>
                </a:lnTo>
                <a:lnTo>
                  <a:pt x="4834953" y="4834954"/>
                </a:lnTo>
                <a:lnTo>
                  <a:pt x="0" y="4834954"/>
                </a:lnTo>
                <a:lnTo>
                  <a:pt x="0" y="0"/>
                </a:lnTo>
                <a:close/>
              </a:path>
            </a:pathLst>
          </a:custGeom>
          <a:blipFill>
            <a:blip r:embed="rId3"/>
            <a:stretch>
              <a:fillRect/>
            </a:stretch>
          </a:blipFill>
        </p:spPr>
        <p:txBody>
          <a:bodyPr/>
          <a:lstStyle/>
          <a:p>
            <a:endParaRPr lang="fr-FR"/>
          </a:p>
        </p:txBody>
      </p:sp>
      <p:sp>
        <p:nvSpPr>
          <p:cNvPr id="7" name="TextBox 7"/>
          <p:cNvSpPr txBox="1"/>
          <p:nvPr/>
        </p:nvSpPr>
        <p:spPr>
          <a:xfrm>
            <a:off x="326640" y="1076325"/>
            <a:ext cx="8115300"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Méthodologie utilisée</a:t>
            </a:r>
          </a:p>
        </p:txBody>
      </p:sp>
      <p:sp>
        <p:nvSpPr>
          <p:cNvPr id="8" name="TextBox 8"/>
          <p:cNvSpPr txBox="1"/>
          <p:nvPr/>
        </p:nvSpPr>
        <p:spPr>
          <a:xfrm>
            <a:off x="506111" y="2762263"/>
            <a:ext cx="6057883" cy="565153"/>
          </a:xfrm>
          <a:prstGeom prst="rect">
            <a:avLst/>
          </a:prstGeom>
        </p:spPr>
        <p:txBody>
          <a:bodyPr lIns="0" tIns="0" rIns="0" bIns="0" rtlCol="0" anchor="t">
            <a:spAutoFit/>
          </a:bodyPr>
          <a:lstStyle/>
          <a:p>
            <a:pPr algn="ctr">
              <a:lnSpc>
                <a:spcPts val="4400"/>
              </a:lnSpc>
              <a:spcBef>
                <a:spcPct val="0"/>
              </a:spcBef>
            </a:pPr>
            <a:r>
              <a:rPr lang="en-US" sz="4000">
                <a:solidFill>
                  <a:srgbClr val="2C1810"/>
                </a:solidFill>
                <a:latin typeface="Montserrat"/>
                <a:ea typeface="Montserrat"/>
                <a:cs typeface="Montserrat"/>
                <a:sym typeface="Montserrat"/>
              </a:rPr>
              <a:t>La méthodologie Agile </a:t>
            </a:r>
          </a:p>
        </p:txBody>
      </p:sp>
      <p:sp>
        <p:nvSpPr>
          <p:cNvPr id="9" name="TextBox 9"/>
          <p:cNvSpPr txBox="1"/>
          <p:nvPr/>
        </p:nvSpPr>
        <p:spPr>
          <a:xfrm>
            <a:off x="506111" y="5076825"/>
            <a:ext cx="16991957" cy="3636361"/>
          </a:xfrm>
          <a:prstGeom prst="rect">
            <a:avLst/>
          </a:prstGeom>
        </p:spPr>
        <p:txBody>
          <a:bodyPr lIns="0" tIns="0" rIns="0" bIns="0" rtlCol="0" anchor="t">
            <a:spAutoFit/>
          </a:bodyPr>
          <a:lstStyle/>
          <a:p>
            <a:pPr algn="l">
              <a:lnSpc>
                <a:spcPts val="4824"/>
              </a:lnSpc>
              <a:spcBef>
                <a:spcPct val="0"/>
              </a:spcBef>
            </a:pPr>
            <a:r>
              <a:rPr lang="en-US" sz="3445">
                <a:solidFill>
                  <a:srgbClr val="2C1810"/>
                </a:solidFill>
                <a:latin typeface="Open Sans"/>
                <a:ea typeface="Open Sans"/>
                <a:cs typeface="Open Sans"/>
                <a:sym typeface="Open Sans"/>
              </a:rPr>
              <a:t>Agile est une méthode de gestion de projet </a:t>
            </a:r>
          </a:p>
          <a:p>
            <a:pPr algn="l">
              <a:lnSpc>
                <a:spcPts val="4824"/>
              </a:lnSpc>
              <a:spcBef>
                <a:spcPct val="0"/>
              </a:spcBef>
            </a:pPr>
            <a:r>
              <a:rPr lang="en-US" sz="3445">
                <a:solidFill>
                  <a:srgbClr val="2C1810"/>
                </a:solidFill>
                <a:latin typeface="Open Sans"/>
                <a:ea typeface="Open Sans"/>
                <a:cs typeface="Open Sans"/>
                <a:sym typeface="Open Sans"/>
              </a:rPr>
              <a:t>qui se concentre sur la flexibilité et les itérations courtes. </a:t>
            </a:r>
          </a:p>
          <a:p>
            <a:pPr algn="l">
              <a:lnSpc>
                <a:spcPts val="4824"/>
              </a:lnSpc>
              <a:spcBef>
                <a:spcPct val="0"/>
              </a:spcBef>
            </a:pPr>
            <a:r>
              <a:rPr lang="en-US" sz="3445">
                <a:solidFill>
                  <a:srgbClr val="2C1810"/>
                </a:solidFill>
                <a:latin typeface="Open Sans"/>
                <a:ea typeface="Open Sans"/>
                <a:cs typeface="Open Sans"/>
                <a:sym typeface="Open Sans"/>
              </a:rPr>
              <a:t>Au lieu de planifier tout le projet en avance, on divise le travail en petites parties appelées sprints (de 1 à 4 semaines). </a:t>
            </a:r>
          </a:p>
          <a:p>
            <a:pPr algn="l">
              <a:lnSpc>
                <a:spcPts val="4824"/>
              </a:lnSpc>
              <a:spcBef>
                <a:spcPct val="0"/>
              </a:spcBef>
            </a:pPr>
            <a:r>
              <a:rPr lang="en-US" sz="3445">
                <a:solidFill>
                  <a:srgbClr val="2C1810"/>
                </a:solidFill>
                <a:latin typeface="Open Sans"/>
                <a:ea typeface="Open Sans"/>
                <a:cs typeface="Open Sans"/>
                <a:sym typeface="Open Sans"/>
              </a:rPr>
              <a:t>À la fin de chaque sprint, une partie fonctionnelle du produit est livrée, permettant des ajustements rapides en fonction des retours des clients.</a:t>
            </a:r>
          </a:p>
        </p:txBody>
      </p:sp>
      <p:sp>
        <p:nvSpPr>
          <p:cNvPr id="10" name="TextBox 10"/>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sp>
        <p:nvSpPr>
          <p:cNvPr id="6" name="Freeform 6"/>
          <p:cNvSpPr/>
          <p:nvPr/>
        </p:nvSpPr>
        <p:spPr>
          <a:xfrm>
            <a:off x="9002089" y="4108470"/>
            <a:ext cx="8951631" cy="4241530"/>
          </a:xfrm>
          <a:custGeom>
            <a:avLst/>
            <a:gdLst/>
            <a:ahLst/>
            <a:cxnLst/>
            <a:rect l="l" t="t" r="r" b="b"/>
            <a:pathLst>
              <a:path w="8951631" h="4241530">
                <a:moveTo>
                  <a:pt x="0" y="0"/>
                </a:moveTo>
                <a:lnTo>
                  <a:pt x="8951632" y="0"/>
                </a:lnTo>
                <a:lnTo>
                  <a:pt x="8951632" y="4241530"/>
                </a:lnTo>
                <a:lnTo>
                  <a:pt x="0" y="4241530"/>
                </a:lnTo>
                <a:lnTo>
                  <a:pt x="0" y="0"/>
                </a:lnTo>
                <a:close/>
              </a:path>
            </a:pathLst>
          </a:custGeom>
          <a:blipFill>
            <a:blip r:embed="rId3"/>
            <a:stretch>
              <a:fillRect t="-12126"/>
            </a:stretch>
          </a:blipFill>
        </p:spPr>
        <p:txBody>
          <a:bodyPr/>
          <a:lstStyle/>
          <a:p>
            <a:endParaRPr lang="fr-FR"/>
          </a:p>
        </p:txBody>
      </p:sp>
      <p:sp>
        <p:nvSpPr>
          <p:cNvPr id="7" name="TextBox 7"/>
          <p:cNvSpPr txBox="1"/>
          <p:nvPr/>
        </p:nvSpPr>
        <p:spPr>
          <a:xfrm>
            <a:off x="326640" y="1076325"/>
            <a:ext cx="8115300" cy="784228"/>
          </a:xfrm>
          <a:prstGeom prst="rect">
            <a:avLst/>
          </a:prstGeom>
        </p:spPr>
        <p:txBody>
          <a:bodyPr lIns="0" tIns="0" rIns="0" bIns="0" rtlCol="0" anchor="t">
            <a:spAutoFit/>
          </a:bodyPr>
          <a:lstStyle/>
          <a:p>
            <a:pPr algn="ctr">
              <a:lnSpc>
                <a:spcPts val="6050"/>
              </a:lnSpc>
              <a:spcBef>
                <a:spcPct val="0"/>
              </a:spcBef>
            </a:pPr>
            <a:r>
              <a:rPr lang="en-US" sz="5500">
                <a:solidFill>
                  <a:srgbClr val="2C1810"/>
                </a:solidFill>
                <a:latin typeface="Montserrat"/>
                <a:ea typeface="Montserrat"/>
                <a:cs typeface="Montserrat"/>
                <a:sym typeface="Montserrat"/>
              </a:rPr>
              <a:t>Méthodologie utilisée</a:t>
            </a:r>
          </a:p>
        </p:txBody>
      </p:sp>
      <p:sp>
        <p:nvSpPr>
          <p:cNvPr id="8" name="TextBox 8"/>
          <p:cNvSpPr txBox="1"/>
          <p:nvPr/>
        </p:nvSpPr>
        <p:spPr>
          <a:xfrm>
            <a:off x="3869434" y="2187583"/>
            <a:ext cx="10549132" cy="1117603"/>
          </a:xfrm>
          <a:prstGeom prst="rect">
            <a:avLst/>
          </a:prstGeom>
        </p:spPr>
        <p:txBody>
          <a:bodyPr lIns="0" tIns="0" rIns="0" bIns="0" rtlCol="0" anchor="t">
            <a:spAutoFit/>
          </a:bodyPr>
          <a:lstStyle/>
          <a:p>
            <a:pPr algn="ctr">
              <a:lnSpc>
                <a:spcPts val="4400"/>
              </a:lnSpc>
              <a:spcBef>
                <a:spcPct val="0"/>
              </a:spcBef>
            </a:pPr>
            <a:r>
              <a:rPr lang="en-US" sz="4000">
                <a:solidFill>
                  <a:srgbClr val="2C1810"/>
                </a:solidFill>
                <a:latin typeface="Montserrat"/>
                <a:ea typeface="Montserrat"/>
                <a:cs typeface="Montserrat"/>
                <a:sym typeface="Montserrat"/>
              </a:rPr>
              <a:t>Scrum est une des méthodes de gestion de projet Agile</a:t>
            </a:r>
          </a:p>
        </p:txBody>
      </p:sp>
      <p:sp>
        <p:nvSpPr>
          <p:cNvPr id="9" name="TextBox 9"/>
          <p:cNvSpPr txBox="1"/>
          <p:nvPr/>
        </p:nvSpPr>
        <p:spPr>
          <a:xfrm>
            <a:off x="506111" y="3536966"/>
            <a:ext cx="16991957" cy="6832707"/>
          </a:xfrm>
          <a:prstGeom prst="rect">
            <a:avLst/>
          </a:prstGeom>
        </p:spPr>
        <p:txBody>
          <a:bodyPr lIns="0" tIns="0" rIns="0" bIns="0" rtlCol="0" anchor="t">
            <a:spAutoFit/>
          </a:bodyPr>
          <a:lstStyle/>
          <a:p>
            <a:pPr algn="l">
              <a:lnSpc>
                <a:spcPts val="4264"/>
              </a:lnSpc>
            </a:pPr>
            <a:r>
              <a:rPr lang="en-US" sz="3045">
                <a:solidFill>
                  <a:srgbClr val="2C1810"/>
                </a:solidFill>
                <a:latin typeface="Open Sans"/>
                <a:ea typeface="Open Sans"/>
                <a:cs typeface="Open Sans"/>
                <a:sym typeface="Open Sans"/>
              </a:rPr>
              <a:t>Scrum organise le travail en sprints. </a:t>
            </a:r>
          </a:p>
          <a:p>
            <a:pPr algn="l">
              <a:lnSpc>
                <a:spcPts val="3533"/>
              </a:lnSpc>
            </a:pPr>
            <a:r>
              <a:rPr lang="en-US" sz="3045">
                <a:solidFill>
                  <a:srgbClr val="2C1810"/>
                </a:solidFill>
                <a:latin typeface="Open Sans"/>
                <a:ea typeface="Open Sans"/>
                <a:cs typeface="Open Sans"/>
                <a:sym typeface="Open Sans"/>
              </a:rPr>
              <a:t>Les rôles clés sont :</a:t>
            </a:r>
          </a:p>
          <a:p>
            <a:pPr algn="l">
              <a:lnSpc>
                <a:spcPts val="3533"/>
              </a:lnSpc>
            </a:pPr>
            <a:endParaRPr lang="en-US" sz="3045">
              <a:solidFill>
                <a:srgbClr val="2C1810"/>
              </a:solidFill>
              <a:latin typeface="Open Sans"/>
              <a:ea typeface="Open Sans"/>
              <a:cs typeface="Open Sans"/>
              <a:sym typeface="Open Sans"/>
            </a:endParaRPr>
          </a:p>
          <a:p>
            <a:pPr algn="l">
              <a:lnSpc>
                <a:spcPts val="3533"/>
              </a:lnSpc>
            </a:pPr>
            <a:r>
              <a:rPr lang="en-US" sz="3045">
                <a:solidFill>
                  <a:srgbClr val="2C1810"/>
                </a:solidFill>
                <a:latin typeface="Open Sans"/>
                <a:ea typeface="Open Sans"/>
                <a:cs typeface="Open Sans"/>
                <a:sym typeface="Open Sans"/>
              </a:rPr>
              <a:t>•Product Owner : Définit les priorités des tâches.</a:t>
            </a:r>
          </a:p>
          <a:p>
            <a:pPr algn="l">
              <a:lnSpc>
                <a:spcPts val="4264"/>
              </a:lnSpc>
            </a:pPr>
            <a:r>
              <a:rPr lang="en-US" sz="3045">
                <a:solidFill>
                  <a:srgbClr val="2C1810"/>
                </a:solidFill>
                <a:latin typeface="Open Sans"/>
                <a:ea typeface="Open Sans"/>
                <a:cs typeface="Open Sans"/>
                <a:sym typeface="Open Sans"/>
              </a:rPr>
              <a:t>•Scrum Master : Facilite le processus et aide l’équipe.</a:t>
            </a:r>
          </a:p>
          <a:p>
            <a:pPr algn="l">
              <a:lnSpc>
                <a:spcPts val="3594"/>
              </a:lnSpc>
            </a:pPr>
            <a:r>
              <a:rPr lang="en-US" sz="3045">
                <a:solidFill>
                  <a:srgbClr val="2C1810"/>
                </a:solidFill>
                <a:latin typeface="Open Sans"/>
                <a:ea typeface="Open Sans"/>
                <a:cs typeface="Open Sans"/>
                <a:sym typeface="Open Sans"/>
              </a:rPr>
              <a:t>•Équipe de Développement : Réalise les tâches.</a:t>
            </a:r>
          </a:p>
          <a:p>
            <a:pPr algn="l">
              <a:lnSpc>
                <a:spcPts val="3594"/>
              </a:lnSpc>
            </a:pPr>
            <a:endParaRPr lang="en-US" sz="3045">
              <a:solidFill>
                <a:srgbClr val="2C1810"/>
              </a:solidFill>
              <a:latin typeface="Open Sans"/>
              <a:ea typeface="Open Sans"/>
              <a:cs typeface="Open Sans"/>
              <a:sym typeface="Open Sans"/>
            </a:endParaRPr>
          </a:p>
          <a:p>
            <a:pPr algn="l">
              <a:lnSpc>
                <a:spcPts val="3594"/>
              </a:lnSpc>
            </a:pPr>
            <a:r>
              <a:rPr lang="en-US" sz="3045">
                <a:solidFill>
                  <a:srgbClr val="2C1810"/>
                </a:solidFill>
                <a:latin typeface="Open Sans"/>
                <a:ea typeface="Open Sans"/>
                <a:cs typeface="Open Sans"/>
                <a:sym typeface="Open Sans"/>
              </a:rPr>
              <a:t>Les principaux événements Scrum sont :</a:t>
            </a:r>
          </a:p>
          <a:p>
            <a:pPr algn="l">
              <a:lnSpc>
                <a:spcPts val="3594"/>
              </a:lnSpc>
            </a:pPr>
            <a:endParaRPr lang="en-US" sz="3045">
              <a:solidFill>
                <a:srgbClr val="2C1810"/>
              </a:solidFill>
              <a:latin typeface="Open Sans"/>
              <a:ea typeface="Open Sans"/>
              <a:cs typeface="Open Sans"/>
              <a:sym typeface="Open Sans"/>
            </a:endParaRPr>
          </a:p>
          <a:p>
            <a:pPr algn="l">
              <a:lnSpc>
                <a:spcPts val="3594"/>
              </a:lnSpc>
            </a:pPr>
            <a:r>
              <a:rPr lang="en-US" sz="3045">
                <a:solidFill>
                  <a:srgbClr val="2C1810"/>
                </a:solidFill>
                <a:latin typeface="Open Sans"/>
                <a:ea typeface="Open Sans"/>
                <a:cs typeface="Open Sans"/>
                <a:sym typeface="Open Sans"/>
              </a:rPr>
              <a:t>•Planification du Sprint : Définir les tâches du sprint.</a:t>
            </a:r>
          </a:p>
          <a:p>
            <a:pPr algn="l">
              <a:lnSpc>
                <a:spcPts val="4264"/>
              </a:lnSpc>
            </a:pPr>
            <a:r>
              <a:rPr lang="en-US" sz="3045">
                <a:solidFill>
                  <a:srgbClr val="2C1810"/>
                </a:solidFill>
                <a:latin typeface="Open Sans"/>
                <a:ea typeface="Open Sans"/>
                <a:cs typeface="Open Sans"/>
                <a:sym typeface="Open Sans"/>
              </a:rPr>
              <a:t>•Daily Scrum : Réunion quotidienne pour suivre les progrès.</a:t>
            </a:r>
          </a:p>
          <a:p>
            <a:pPr algn="l">
              <a:lnSpc>
                <a:spcPts val="4264"/>
              </a:lnSpc>
            </a:pPr>
            <a:r>
              <a:rPr lang="en-US" sz="3045">
                <a:solidFill>
                  <a:srgbClr val="2C1810"/>
                </a:solidFill>
                <a:latin typeface="Open Sans"/>
                <a:ea typeface="Open Sans"/>
                <a:cs typeface="Open Sans"/>
                <a:sym typeface="Open Sans"/>
              </a:rPr>
              <a:t>•Revue de Sprint : Montrer le travail terminé.</a:t>
            </a:r>
          </a:p>
          <a:p>
            <a:pPr algn="l">
              <a:lnSpc>
                <a:spcPts val="4264"/>
              </a:lnSpc>
            </a:pPr>
            <a:r>
              <a:rPr lang="en-US" sz="3045">
                <a:solidFill>
                  <a:srgbClr val="2C1810"/>
                </a:solidFill>
                <a:latin typeface="Open Sans"/>
                <a:ea typeface="Open Sans"/>
                <a:cs typeface="Open Sans"/>
                <a:sym typeface="Open Sans"/>
              </a:rPr>
              <a:t>•Rétrospective : Identifier les améliorations pour le prochain sprint.</a:t>
            </a:r>
          </a:p>
          <a:p>
            <a:pPr algn="l">
              <a:lnSpc>
                <a:spcPts val="4824"/>
              </a:lnSpc>
              <a:spcBef>
                <a:spcPct val="0"/>
              </a:spcBef>
            </a:pPr>
            <a:endParaRPr lang="en-US" sz="3045">
              <a:solidFill>
                <a:srgbClr val="2C1810"/>
              </a:solidFill>
              <a:latin typeface="Open Sans"/>
              <a:ea typeface="Open Sans"/>
              <a:cs typeface="Open Sans"/>
              <a:sym typeface="Open Sans"/>
            </a:endParaRPr>
          </a:p>
        </p:txBody>
      </p:sp>
      <p:sp>
        <p:nvSpPr>
          <p:cNvPr id="10" name="TextBox 10"/>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3</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EFE"/>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765783"/>
            <a:chOff x="0" y="0"/>
            <a:chExt cx="4816593" cy="201688"/>
          </a:xfrm>
        </p:grpSpPr>
        <p:sp>
          <p:nvSpPr>
            <p:cNvPr id="3" name="Freeform 3"/>
            <p:cNvSpPr/>
            <p:nvPr/>
          </p:nvSpPr>
          <p:spPr>
            <a:xfrm>
              <a:off x="0" y="0"/>
              <a:ext cx="4816592" cy="201688"/>
            </a:xfrm>
            <a:custGeom>
              <a:avLst/>
              <a:gdLst/>
              <a:ahLst/>
              <a:cxnLst/>
              <a:rect l="l" t="t" r="r" b="b"/>
              <a:pathLst>
                <a:path w="4816592" h="201688">
                  <a:moveTo>
                    <a:pt x="0" y="0"/>
                  </a:moveTo>
                  <a:lnTo>
                    <a:pt x="4816592" y="0"/>
                  </a:lnTo>
                  <a:lnTo>
                    <a:pt x="4816592" y="201688"/>
                  </a:lnTo>
                  <a:lnTo>
                    <a:pt x="0" y="201688"/>
                  </a:lnTo>
                  <a:close/>
                </a:path>
              </a:pathLst>
            </a:custGeom>
            <a:solidFill>
              <a:srgbClr val="FCE5CD"/>
            </a:solidFill>
          </p:spPr>
          <p:txBody>
            <a:bodyPr/>
            <a:lstStyle/>
            <a:p>
              <a:endParaRPr lang="fr-FR"/>
            </a:p>
          </p:txBody>
        </p:sp>
        <p:sp>
          <p:nvSpPr>
            <p:cNvPr id="4" name="TextBox 4"/>
            <p:cNvSpPr txBox="1"/>
            <p:nvPr/>
          </p:nvSpPr>
          <p:spPr>
            <a:xfrm>
              <a:off x="0" y="-38100"/>
              <a:ext cx="4816593" cy="239788"/>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6350408" y="0"/>
            <a:ext cx="1937592" cy="977524"/>
          </a:xfrm>
          <a:custGeom>
            <a:avLst/>
            <a:gdLst/>
            <a:ahLst/>
            <a:cxnLst/>
            <a:rect l="l" t="t" r="r" b="b"/>
            <a:pathLst>
              <a:path w="1937592" h="977524">
                <a:moveTo>
                  <a:pt x="0" y="0"/>
                </a:moveTo>
                <a:lnTo>
                  <a:pt x="1937592" y="0"/>
                </a:lnTo>
                <a:lnTo>
                  <a:pt x="1937592" y="977524"/>
                </a:lnTo>
                <a:lnTo>
                  <a:pt x="0" y="977524"/>
                </a:lnTo>
                <a:lnTo>
                  <a:pt x="0" y="0"/>
                </a:lnTo>
                <a:close/>
              </a:path>
            </a:pathLst>
          </a:custGeom>
          <a:blipFill>
            <a:blip r:embed="rId2"/>
            <a:stretch>
              <a:fillRect/>
            </a:stretch>
          </a:blipFill>
        </p:spPr>
        <p:txBody>
          <a:bodyPr/>
          <a:lstStyle/>
          <a:p>
            <a:endParaRPr lang="fr-FR"/>
          </a:p>
        </p:txBody>
      </p:sp>
      <p:grpSp>
        <p:nvGrpSpPr>
          <p:cNvPr id="6" name="Group 6"/>
          <p:cNvGrpSpPr/>
          <p:nvPr/>
        </p:nvGrpSpPr>
        <p:grpSpPr>
          <a:xfrm>
            <a:off x="562693" y="3257336"/>
            <a:ext cx="7982237" cy="3086100"/>
            <a:chOff x="0" y="0"/>
            <a:chExt cx="2102318" cy="812800"/>
          </a:xfrm>
        </p:grpSpPr>
        <p:sp>
          <p:nvSpPr>
            <p:cNvPr id="7" name="Freeform 7"/>
            <p:cNvSpPr/>
            <p:nvPr/>
          </p:nvSpPr>
          <p:spPr>
            <a:xfrm>
              <a:off x="0" y="0"/>
              <a:ext cx="2102318" cy="812800"/>
            </a:xfrm>
            <a:custGeom>
              <a:avLst/>
              <a:gdLst/>
              <a:ahLst/>
              <a:cxnLst/>
              <a:rect l="l" t="t" r="r" b="b"/>
              <a:pathLst>
                <a:path w="2102318" h="812800">
                  <a:moveTo>
                    <a:pt x="49465" y="0"/>
                  </a:moveTo>
                  <a:lnTo>
                    <a:pt x="2052853" y="0"/>
                  </a:lnTo>
                  <a:cubicBezTo>
                    <a:pt x="2080171" y="0"/>
                    <a:pt x="2102318" y="22146"/>
                    <a:pt x="2102318" y="49465"/>
                  </a:cubicBezTo>
                  <a:lnTo>
                    <a:pt x="2102318" y="763335"/>
                  </a:lnTo>
                  <a:cubicBezTo>
                    <a:pt x="2102318" y="790654"/>
                    <a:pt x="2080171" y="812800"/>
                    <a:pt x="2052853" y="812800"/>
                  </a:cubicBezTo>
                  <a:lnTo>
                    <a:pt x="49465" y="812800"/>
                  </a:lnTo>
                  <a:cubicBezTo>
                    <a:pt x="22146" y="812800"/>
                    <a:pt x="0" y="790654"/>
                    <a:pt x="0" y="763335"/>
                  </a:cubicBezTo>
                  <a:lnTo>
                    <a:pt x="0" y="49465"/>
                  </a:lnTo>
                  <a:cubicBezTo>
                    <a:pt x="0" y="22146"/>
                    <a:pt x="22146" y="0"/>
                    <a:pt x="49465" y="0"/>
                  </a:cubicBezTo>
                  <a:close/>
                </a:path>
              </a:pathLst>
            </a:custGeom>
            <a:solidFill>
              <a:srgbClr val="8AC5B0"/>
            </a:solidFill>
          </p:spPr>
          <p:txBody>
            <a:bodyPr/>
            <a:lstStyle/>
            <a:p>
              <a:endParaRPr lang="fr-FR"/>
            </a:p>
          </p:txBody>
        </p:sp>
        <p:sp>
          <p:nvSpPr>
            <p:cNvPr id="8" name="TextBox 8"/>
            <p:cNvSpPr txBox="1"/>
            <p:nvPr/>
          </p:nvSpPr>
          <p:spPr>
            <a:xfrm>
              <a:off x="0" y="-38100"/>
              <a:ext cx="2102318" cy="8509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1248278"/>
            <a:ext cx="18132031" cy="1407163"/>
          </a:xfrm>
          <a:prstGeom prst="rect">
            <a:avLst/>
          </a:prstGeom>
        </p:spPr>
        <p:txBody>
          <a:bodyPr lIns="0" tIns="0" rIns="0" bIns="0" rtlCol="0" anchor="t">
            <a:spAutoFit/>
          </a:bodyPr>
          <a:lstStyle/>
          <a:p>
            <a:pPr algn="ctr">
              <a:lnSpc>
                <a:spcPts val="5280"/>
              </a:lnSpc>
            </a:pPr>
            <a:r>
              <a:rPr lang="en-US" sz="4800">
                <a:solidFill>
                  <a:srgbClr val="2C1810"/>
                </a:solidFill>
                <a:latin typeface="Montserrat"/>
                <a:ea typeface="Montserrat"/>
                <a:cs typeface="Montserrat"/>
                <a:sym typeface="Montserrat"/>
              </a:rPr>
              <a:t>Avantages de cette approche pour le projet Menu Maker</a:t>
            </a:r>
          </a:p>
          <a:p>
            <a:pPr algn="ctr">
              <a:lnSpc>
                <a:spcPts val="5830"/>
              </a:lnSpc>
              <a:spcBef>
                <a:spcPct val="0"/>
              </a:spcBef>
            </a:pPr>
            <a:endParaRPr lang="en-US" sz="4800">
              <a:solidFill>
                <a:srgbClr val="2C1810"/>
              </a:solidFill>
              <a:latin typeface="Montserrat"/>
              <a:ea typeface="Montserrat"/>
              <a:cs typeface="Montserrat"/>
              <a:sym typeface="Montserrat"/>
            </a:endParaRPr>
          </a:p>
        </p:txBody>
      </p:sp>
      <p:sp>
        <p:nvSpPr>
          <p:cNvPr id="10" name="TextBox 10"/>
          <p:cNvSpPr txBox="1"/>
          <p:nvPr/>
        </p:nvSpPr>
        <p:spPr>
          <a:xfrm>
            <a:off x="324855" y="2151143"/>
            <a:ext cx="16230600" cy="727710"/>
          </a:xfrm>
          <a:prstGeom prst="rect">
            <a:avLst/>
          </a:prstGeom>
        </p:spPr>
        <p:txBody>
          <a:bodyPr lIns="0" tIns="0" rIns="0" bIns="0" rtlCol="0" anchor="t">
            <a:spAutoFit/>
          </a:bodyPr>
          <a:lstStyle/>
          <a:p>
            <a:pPr algn="l">
              <a:lnSpc>
                <a:spcPts val="2939"/>
              </a:lnSpc>
              <a:spcBef>
                <a:spcPct val="0"/>
              </a:spcBef>
            </a:pPr>
            <a:r>
              <a:rPr lang="en-US" sz="2099">
                <a:solidFill>
                  <a:srgbClr val="2C1810"/>
                </a:solidFill>
                <a:latin typeface="Open Sans"/>
                <a:ea typeface="Open Sans"/>
                <a:cs typeface="Open Sans"/>
                <a:sym typeface="Open Sans"/>
              </a:rPr>
              <a:t>Cette répartition garantit une charge de travail équilibrée entre les sprints et permet de traiter les tâches prioritaires en premier tout en progressant sur les autres éléments nécessaires du projet.</a:t>
            </a:r>
          </a:p>
        </p:txBody>
      </p:sp>
      <p:grpSp>
        <p:nvGrpSpPr>
          <p:cNvPr id="11" name="Group 11"/>
          <p:cNvGrpSpPr/>
          <p:nvPr/>
        </p:nvGrpSpPr>
        <p:grpSpPr>
          <a:xfrm>
            <a:off x="8738753" y="2831679"/>
            <a:ext cx="8434822" cy="3526714"/>
            <a:chOff x="0" y="0"/>
            <a:chExt cx="2221517" cy="928846"/>
          </a:xfrm>
        </p:grpSpPr>
        <p:sp>
          <p:nvSpPr>
            <p:cNvPr id="12" name="Freeform 12"/>
            <p:cNvSpPr/>
            <p:nvPr/>
          </p:nvSpPr>
          <p:spPr>
            <a:xfrm>
              <a:off x="0" y="0"/>
              <a:ext cx="2221517" cy="928846"/>
            </a:xfrm>
            <a:custGeom>
              <a:avLst/>
              <a:gdLst/>
              <a:ahLst/>
              <a:cxnLst/>
              <a:rect l="l" t="t" r="r" b="b"/>
              <a:pathLst>
                <a:path w="2221517" h="928846">
                  <a:moveTo>
                    <a:pt x="46810" y="0"/>
                  </a:moveTo>
                  <a:lnTo>
                    <a:pt x="2174706" y="0"/>
                  </a:lnTo>
                  <a:cubicBezTo>
                    <a:pt x="2200559" y="0"/>
                    <a:pt x="2221517" y="20958"/>
                    <a:pt x="2221517" y="46810"/>
                  </a:cubicBezTo>
                  <a:lnTo>
                    <a:pt x="2221517" y="882036"/>
                  </a:lnTo>
                  <a:cubicBezTo>
                    <a:pt x="2221517" y="894451"/>
                    <a:pt x="2216585" y="906357"/>
                    <a:pt x="2207806" y="915136"/>
                  </a:cubicBezTo>
                  <a:cubicBezTo>
                    <a:pt x="2199028" y="923915"/>
                    <a:pt x="2187121" y="928846"/>
                    <a:pt x="2174706" y="928846"/>
                  </a:cubicBezTo>
                  <a:lnTo>
                    <a:pt x="46810" y="928846"/>
                  </a:lnTo>
                  <a:cubicBezTo>
                    <a:pt x="34396" y="928846"/>
                    <a:pt x="22489" y="923915"/>
                    <a:pt x="13710" y="915136"/>
                  </a:cubicBezTo>
                  <a:cubicBezTo>
                    <a:pt x="4932" y="906357"/>
                    <a:pt x="0" y="894451"/>
                    <a:pt x="0" y="882036"/>
                  </a:cubicBezTo>
                  <a:lnTo>
                    <a:pt x="0" y="46810"/>
                  </a:lnTo>
                  <a:cubicBezTo>
                    <a:pt x="0" y="34396"/>
                    <a:pt x="4932" y="22489"/>
                    <a:pt x="13710" y="13710"/>
                  </a:cubicBezTo>
                  <a:cubicBezTo>
                    <a:pt x="22489" y="4932"/>
                    <a:pt x="34396" y="0"/>
                    <a:pt x="46810" y="0"/>
                  </a:cubicBezTo>
                  <a:close/>
                </a:path>
              </a:pathLst>
            </a:custGeom>
            <a:solidFill>
              <a:srgbClr val="8AC5B0"/>
            </a:solidFill>
          </p:spPr>
          <p:txBody>
            <a:bodyPr/>
            <a:lstStyle/>
            <a:p>
              <a:endParaRPr lang="fr-FR"/>
            </a:p>
          </p:txBody>
        </p:sp>
        <p:sp>
          <p:nvSpPr>
            <p:cNvPr id="13" name="TextBox 13"/>
            <p:cNvSpPr txBox="1"/>
            <p:nvPr/>
          </p:nvSpPr>
          <p:spPr>
            <a:xfrm>
              <a:off x="0" y="-38100"/>
              <a:ext cx="2221517" cy="966946"/>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8814953" y="6588568"/>
            <a:ext cx="9154942" cy="3526714"/>
            <a:chOff x="0" y="0"/>
            <a:chExt cx="2411178" cy="928846"/>
          </a:xfrm>
        </p:grpSpPr>
        <p:sp>
          <p:nvSpPr>
            <p:cNvPr id="15" name="Freeform 15"/>
            <p:cNvSpPr/>
            <p:nvPr/>
          </p:nvSpPr>
          <p:spPr>
            <a:xfrm>
              <a:off x="0" y="0"/>
              <a:ext cx="2411178" cy="928846"/>
            </a:xfrm>
            <a:custGeom>
              <a:avLst/>
              <a:gdLst/>
              <a:ahLst/>
              <a:cxnLst/>
              <a:rect l="l" t="t" r="r" b="b"/>
              <a:pathLst>
                <a:path w="2411178" h="928846">
                  <a:moveTo>
                    <a:pt x="43128" y="0"/>
                  </a:moveTo>
                  <a:lnTo>
                    <a:pt x="2368050" y="0"/>
                  </a:lnTo>
                  <a:cubicBezTo>
                    <a:pt x="2379488" y="0"/>
                    <a:pt x="2390458" y="4544"/>
                    <a:pt x="2398546" y="12632"/>
                  </a:cubicBezTo>
                  <a:cubicBezTo>
                    <a:pt x="2406634" y="20720"/>
                    <a:pt x="2411178" y="31690"/>
                    <a:pt x="2411178" y="43128"/>
                  </a:cubicBezTo>
                  <a:lnTo>
                    <a:pt x="2411178" y="885718"/>
                  </a:lnTo>
                  <a:cubicBezTo>
                    <a:pt x="2411178" y="909537"/>
                    <a:pt x="2391869" y="928846"/>
                    <a:pt x="2368050" y="928846"/>
                  </a:cubicBezTo>
                  <a:lnTo>
                    <a:pt x="43128" y="928846"/>
                  </a:lnTo>
                  <a:cubicBezTo>
                    <a:pt x="19309" y="928846"/>
                    <a:pt x="0" y="909537"/>
                    <a:pt x="0" y="885718"/>
                  </a:cubicBezTo>
                  <a:lnTo>
                    <a:pt x="0" y="43128"/>
                  </a:lnTo>
                  <a:cubicBezTo>
                    <a:pt x="0" y="19309"/>
                    <a:pt x="19309" y="0"/>
                    <a:pt x="43128" y="0"/>
                  </a:cubicBezTo>
                  <a:close/>
                </a:path>
              </a:pathLst>
            </a:custGeom>
            <a:solidFill>
              <a:srgbClr val="8AC5B0"/>
            </a:solidFill>
          </p:spPr>
          <p:txBody>
            <a:bodyPr/>
            <a:lstStyle/>
            <a:p>
              <a:endParaRPr lang="fr-FR"/>
            </a:p>
          </p:txBody>
        </p:sp>
        <p:sp>
          <p:nvSpPr>
            <p:cNvPr id="16" name="TextBox 16"/>
            <p:cNvSpPr txBox="1"/>
            <p:nvPr/>
          </p:nvSpPr>
          <p:spPr>
            <a:xfrm>
              <a:off x="0" y="-38100"/>
              <a:ext cx="2411178" cy="966946"/>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74456" y="6588568"/>
            <a:ext cx="8434822" cy="3526714"/>
            <a:chOff x="0" y="0"/>
            <a:chExt cx="2221517" cy="928846"/>
          </a:xfrm>
        </p:grpSpPr>
        <p:sp>
          <p:nvSpPr>
            <p:cNvPr id="18" name="Freeform 18"/>
            <p:cNvSpPr/>
            <p:nvPr/>
          </p:nvSpPr>
          <p:spPr>
            <a:xfrm>
              <a:off x="0" y="0"/>
              <a:ext cx="2221517" cy="928846"/>
            </a:xfrm>
            <a:custGeom>
              <a:avLst/>
              <a:gdLst/>
              <a:ahLst/>
              <a:cxnLst/>
              <a:rect l="l" t="t" r="r" b="b"/>
              <a:pathLst>
                <a:path w="2221517" h="928846">
                  <a:moveTo>
                    <a:pt x="46810" y="0"/>
                  </a:moveTo>
                  <a:lnTo>
                    <a:pt x="2174706" y="0"/>
                  </a:lnTo>
                  <a:cubicBezTo>
                    <a:pt x="2200559" y="0"/>
                    <a:pt x="2221517" y="20958"/>
                    <a:pt x="2221517" y="46810"/>
                  </a:cubicBezTo>
                  <a:lnTo>
                    <a:pt x="2221517" y="882036"/>
                  </a:lnTo>
                  <a:cubicBezTo>
                    <a:pt x="2221517" y="894451"/>
                    <a:pt x="2216585" y="906357"/>
                    <a:pt x="2207806" y="915136"/>
                  </a:cubicBezTo>
                  <a:cubicBezTo>
                    <a:pt x="2199028" y="923915"/>
                    <a:pt x="2187121" y="928846"/>
                    <a:pt x="2174706" y="928846"/>
                  </a:cubicBezTo>
                  <a:lnTo>
                    <a:pt x="46810" y="928846"/>
                  </a:lnTo>
                  <a:cubicBezTo>
                    <a:pt x="34396" y="928846"/>
                    <a:pt x="22489" y="923915"/>
                    <a:pt x="13710" y="915136"/>
                  </a:cubicBezTo>
                  <a:cubicBezTo>
                    <a:pt x="4932" y="906357"/>
                    <a:pt x="0" y="894451"/>
                    <a:pt x="0" y="882036"/>
                  </a:cubicBezTo>
                  <a:lnTo>
                    <a:pt x="0" y="46810"/>
                  </a:lnTo>
                  <a:cubicBezTo>
                    <a:pt x="0" y="34396"/>
                    <a:pt x="4932" y="22489"/>
                    <a:pt x="13710" y="13710"/>
                  </a:cubicBezTo>
                  <a:cubicBezTo>
                    <a:pt x="22489" y="4932"/>
                    <a:pt x="34396" y="0"/>
                    <a:pt x="46810" y="0"/>
                  </a:cubicBezTo>
                  <a:close/>
                </a:path>
              </a:pathLst>
            </a:custGeom>
            <a:solidFill>
              <a:srgbClr val="8AC5B0"/>
            </a:solidFill>
          </p:spPr>
          <p:txBody>
            <a:bodyPr/>
            <a:lstStyle/>
            <a:p>
              <a:endParaRPr lang="fr-FR"/>
            </a:p>
          </p:txBody>
        </p:sp>
        <p:sp>
          <p:nvSpPr>
            <p:cNvPr id="19" name="TextBox 19"/>
            <p:cNvSpPr txBox="1"/>
            <p:nvPr/>
          </p:nvSpPr>
          <p:spPr>
            <a:xfrm>
              <a:off x="0" y="-38100"/>
              <a:ext cx="2221517" cy="966946"/>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6310481" y="4292708"/>
            <a:ext cx="1528565" cy="152856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5CD"/>
            </a:solidFill>
          </p:spPr>
          <p:txBody>
            <a:bodyPr/>
            <a:lstStyle/>
            <a:p>
              <a:endParaRPr lang="fr-F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997964" y="8589197"/>
            <a:ext cx="1385125" cy="1385125"/>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5CD"/>
            </a:solidFill>
          </p:spPr>
          <p:txBody>
            <a:bodyPr/>
            <a:lstStyle/>
            <a:p>
              <a:endParaRPr lang="fr-FR"/>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713092" y="3607285"/>
            <a:ext cx="7629168" cy="2499995"/>
          </a:xfrm>
          <a:prstGeom prst="rect">
            <a:avLst/>
          </a:prstGeom>
        </p:spPr>
        <p:txBody>
          <a:bodyPr lIns="0" tIns="0" rIns="0" bIns="0" rtlCol="0" anchor="t">
            <a:spAutoFit/>
          </a:bodyPr>
          <a:lstStyle/>
          <a:p>
            <a:pPr algn="l">
              <a:lnSpc>
                <a:spcPts val="2279"/>
              </a:lnSpc>
            </a:pPr>
            <a:r>
              <a:rPr lang="en-US" sz="1899">
                <a:solidFill>
                  <a:srgbClr val="2C1810"/>
                </a:solidFill>
                <a:latin typeface="Open Sans"/>
                <a:ea typeface="Open Sans"/>
                <a:cs typeface="Open Sans"/>
                <a:sym typeface="Open Sans"/>
              </a:rPr>
              <a:t>Tâches P1 🔥 critiques pour la base du projet, Backend et Frontend.</a:t>
            </a:r>
          </a:p>
          <a:p>
            <a:pPr algn="l">
              <a:lnSpc>
                <a:spcPts val="2279"/>
              </a:lnSpc>
            </a:pPr>
            <a:endParaRPr lang="en-US" sz="1899">
              <a:solidFill>
                <a:srgbClr val="2C1810"/>
              </a:solidFill>
              <a:latin typeface="Open Sans"/>
              <a:ea typeface="Open Sans"/>
              <a:cs typeface="Open Sans"/>
              <a:sym typeface="Open Sans"/>
            </a:endParaRPr>
          </a:p>
          <a:p>
            <a:pPr marL="410209" lvl="1" indent="-205105" algn="l">
              <a:lnSpc>
                <a:spcPts val="2279"/>
              </a:lnSpc>
              <a:buAutoNum type="arabicPeriod"/>
            </a:pPr>
            <a:r>
              <a:rPr lang="en-US" sz="1899">
                <a:solidFill>
                  <a:srgbClr val="2C1810"/>
                </a:solidFill>
                <a:latin typeface="Open Sans"/>
                <a:ea typeface="Open Sans"/>
                <a:cs typeface="Open Sans"/>
                <a:sym typeface="Open Sans"/>
              </a:rPr>
              <a:t>Création de plat (Backend)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Menus précédents (Backend)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Sécurité et authentification (Backend)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Gestion des pages d'erreur (Frontend)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Landing non connectée (Frontend) - Landing</a:t>
            </a:r>
          </a:p>
          <a:p>
            <a:pPr marL="410209" lvl="1" indent="-205105" algn="l">
              <a:lnSpc>
                <a:spcPts val="2659"/>
              </a:lnSpc>
              <a:buAutoNum type="arabicPeriod"/>
            </a:pPr>
            <a:r>
              <a:rPr lang="en-US" sz="1899">
                <a:solidFill>
                  <a:srgbClr val="2C1810"/>
                </a:solidFill>
                <a:latin typeface="Open Sans"/>
                <a:ea typeface="Open Sans"/>
                <a:cs typeface="Open Sans"/>
                <a:sym typeface="Open Sans"/>
              </a:rPr>
              <a:t>Menus précédents (Frontend)</a:t>
            </a:r>
          </a:p>
        </p:txBody>
      </p:sp>
      <p:sp>
        <p:nvSpPr>
          <p:cNvPr id="27" name="TextBox 27"/>
          <p:cNvSpPr txBox="1"/>
          <p:nvPr/>
        </p:nvSpPr>
        <p:spPr>
          <a:xfrm rot="-1327187">
            <a:off x="6630787" y="4877720"/>
            <a:ext cx="873681" cy="323215"/>
          </a:xfrm>
          <a:prstGeom prst="rect">
            <a:avLst/>
          </a:prstGeom>
        </p:spPr>
        <p:txBody>
          <a:bodyPr lIns="0" tIns="0" rIns="0" bIns="0" rtlCol="0" anchor="t">
            <a:spAutoFit/>
          </a:bodyPr>
          <a:lstStyle/>
          <a:p>
            <a:pPr algn="ctr">
              <a:lnSpc>
                <a:spcPts val="2659"/>
              </a:lnSpc>
              <a:spcBef>
                <a:spcPct val="0"/>
              </a:spcBef>
            </a:pPr>
            <a:r>
              <a:rPr lang="en-US" sz="1899">
                <a:solidFill>
                  <a:srgbClr val="2C1810"/>
                </a:solidFill>
                <a:latin typeface="Open Sans"/>
                <a:ea typeface="Open Sans"/>
                <a:cs typeface="Open Sans"/>
                <a:sym typeface="Open Sans"/>
              </a:rPr>
              <a:t>Sprint 1</a:t>
            </a:r>
          </a:p>
        </p:txBody>
      </p:sp>
      <p:sp>
        <p:nvSpPr>
          <p:cNvPr id="28" name="TextBox 28"/>
          <p:cNvSpPr txBox="1"/>
          <p:nvPr/>
        </p:nvSpPr>
        <p:spPr>
          <a:xfrm>
            <a:off x="8988595" y="3088403"/>
            <a:ext cx="8055246" cy="3041841"/>
          </a:xfrm>
          <a:prstGeom prst="rect">
            <a:avLst/>
          </a:prstGeom>
        </p:spPr>
        <p:txBody>
          <a:bodyPr lIns="0" tIns="0" rIns="0" bIns="0" rtlCol="0" anchor="t">
            <a:spAutoFit/>
          </a:bodyPr>
          <a:lstStyle/>
          <a:p>
            <a:pPr algn="l">
              <a:lnSpc>
                <a:spcPts val="2146"/>
              </a:lnSpc>
            </a:pPr>
            <a:r>
              <a:rPr lang="en-US" sz="1899">
                <a:solidFill>
                  <a:srgbClr val="2C1810"/>
                </a:solidFill>
                <a:latin typeface="Open Sans"/>
                <a:ea typeface="Open Sans"/>
                <a:cs typeface="Open Sans"/>
                <a:sym typeface="Open Sans"/>
              </a:rPr>
              <a:t>Poursuite des tâches P1 🔥 restantes et début des éléments critiques pour la création de menu.</a:t>
            </a:r>
          </a:p>
          <a:p>
            <a:pPr algn="l">
              <a:lnSpc>
                <a:spcPts val="2146"/>
              </a:lnSpc>
            </a:pPr>
            <a:endParaRPr lang="en-US" sz="1899">
              <a:solidFill>
                <a:srgbClr val="2C1810"/>
              </a:solidFill>
              <a:latin typeface="Open Sans"/>
              <a:ea typeface="Open Sans"/>
              <a:cs typeface="Open Sans"/>
              <a:sym typeface="Open Sans"/>
            </a:endParaRPr>
          </a:p>
          <a:p>
            <a:pPr marL="410209" lvl="1" indent="-205105" algn="l">
              <a:lnSpc>
                <a:spcPts val="2146"/>
              </a:lnSpc>
              <a:buAutoNum type="arabicPeriod"/>
            </a:pPr>
            <a:r>
              <a:rPr lang="en-US" sz="1899">
                <a:solidFill>
                  <a:srgbClr val="2C1810"/>
                </a:solidFill>
                <a:latin typeface="Open Sans"/>
                <a:ea typeface="Open Sans"/>
                <a:cs typeface="Open Sans"/>
                <a:sym typeface="Open Sans"/>
              </a:rPr>
              <a:t>Création de plat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Style de menu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Exportation PDF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Catégorie de plat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Page login (Frontend) - Connexion</a:t>
            </a:r>
          </a:p>
          <a:p>
            <a:pPr marL="410209" lvl="1" indent="-205105" algn="l">
              <a:lnSpc>
                <a:spcPts val="2659"/>
              </a:lnSpc>
              <a:buAutoNum type="arabicPeriod"/>
            </a:pPr>
            <a:r>
              <a:rPr lang="en-US" sz="1899">
                <a:solidFill>
                  <a:srgbClr val="2C1810"/>
                </a:solidFill>
                <a:latin typeface="Open Sans"/>
                <a:ea typeface="Open Sans"/>
                <a:cs typeface="Open Sans"/>
                <a:sym typeface="Open Sans"/>
              </a:rPr>
              <a:t>Gestion des réservations (Landing)</a:t>
            </a:r>
          </a:p>
          <a:p>
            <a:pPr marL="410209" lvl="1" indent="-205105" algn="l">
              <a:lnSpc>
                <a:spcPts val="2659"/>
              </a:lnSpc>
              <a:buAutoNum type="arabicPeriod"/>
            </a:pPr>
            <a:r>
              <a:rPr lang="en-US" sz="1899">
                <a:solidFill>
                  <a:srgbClr val="2C1810"/>
                </a:solidFill>
                <a:latin typeface="Open Sans"/>
                <a:ea typeface="Open Sans"/>
                <a:cs typeface="Open Sans"/>
                <a:sym typeface="Open Sans"/>
              </a:rPr>
              <a:t>Assistance et Support (Landing)</a:t>
            </a:r>
          </a:p>
        </p:txBody>
      </p:sp>
      <p:grpSp>
        <p:nvGrpSpPr>
          <p:cNvPr id="29" name="Group 29"/>
          <p:cNvGrpSpPr/>
          <p:nvPr/>
        </p:nvGrpSpPr>
        <p:grpSpPr>
          <a:xfrm>
            <a:off x="15115822" y="4312998"/>
            <a:ext cx="1487985" cy="1487985"/>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5CD"/>
            </a:solidFill>
          </p:spPr>
          <p:txBody>
            <a:bodyPr/>
            <a:lstStyle/>
            <a:p>
              <a:endParaRPr lang="fr-FR"/>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2" name="TextBox 32"/>
          <p:cNvSpPr txBox="1"/>
          <p:nvPr/>
        </p:nvSpPr>
        <p:spPr>
          <a:xfrm rot="1693508">
            <a:off x="15431917" y="4803531"/>
            <a:ext cx="873681" cy="323215"/>
          </a:xfrm>
          <a:prstGeom prst="rect">
            <a:avLst/>
          </a:prstGeom>
        </p:spPr>
        <p:txBody>
          <a:bodyPr lIns="0" tIns="0" rIns="0" bIns="0" rtlCol="0" anchor="t">
            <a:spAutoFit/>
          </a:bodyPr>
          <a:lstStyle/>
          <a:p>
            <a:pPr algn="ctr">
              <a:lnSpc>
                <a:spcPts val="2659"/>
              </a:lnSpc>
              <a:spcBef>
                <a:spcPct val="0"/>
              </a:spcBef>
            </a:pPr>
            <a:r>
              <a:rPr lang="en-US" sz="1899">
                <a:solidFill>
                  <a:srgbClr val="2C1810"/>
                </a:solidFill>
                <a:latin typeface="Open Sans"/>
                <a:ea typeface="Open Sans"/>
                <a:cs typeface="Open Sans"/>
                <a:sym typeface="Open Sans"/>
              </a:rPr>
              <a:t>Sprint 2</a:t>
            </a:r>
          </a:p>
        </p:txBody>
      </p:sp>
      <p:sp>
        <p:nvSpPr>
          <p:cNvPr id="33" name="TextBox 33"/>
          <p:cNvSpPr txBox="1"/>
          <p:nvPr/>
        </p:nvSpPr>
        <p:spPr>
          <a:xfrm>
            <a:off x="324855" y="6764590"/>
            <a:ext cx="8119706" cy="3142996"/>
          </a:xfrm>
          <a:prstGeom prst="rect">
            <a:avLst/>
          </a:prstGeom>
        </p:spPr>
        <p:txBody>
          <a:bodyPr lIns="0" tIns="0" rIns="0" bIns="0" rtlCol="0" anchor="t">
            <a:spAutoFit/>
          </a:bodyPr>
          <a:lstStyle/>
          <a:p>
            <a:pPr algn="l">
              <a:lnSpc>
                <a:spcPts val="2203"/>
              </a:lnSpc>
            </a:pPr>
            <a:r>
              <a:rPr lang="en-US" sz="1899">
                <a:solidFill>
                  <a:srgbClr val="2C1810"/>
                </a:solidFill>
                <a:latin typeface="Open Sans"/>
                <a:ea typeface="Open Sans"/>
                <a:cs typeface="Open Sans"/>
                <a:sym typeface="Open Sans"/>
              </a:rPr>
              <a:t>Finalisation des tâches P1 🔥 et introduction des tâches P2 importantes.</a:t>
            </a:r>
          </a:p>
          <a:p>
            <a:pPr algn="l">
              <a:lnSpc>
                <a:spcPts val="2203"/>
              </a:lnSpc>
            </a:pPr>
            <a:endParaRPr lang="en-US" sz="1899">
              <a:solidFill>
                <a:srgbClr val="2C1810"/>
              </a:solidFill>
              <a:latin typeface="Open Sans"/>
              <a:ea typeface="Open Sans"/>
              <a:cs typeface="Open Sans"/>
              <a:sym typeface="Open Sans"/>
            </a:endParaRPr>
          </a:p>
          <a:p>
            <a:pPr marL="410209" lvl="1" indent="-205105" algn="l">
              <a:lnSpc>
                <a:spcPts val="2203"/>
              </a:lnSpc>
              <a:buAutoNum type="arabicPeriod"/>
            </a:pPr>
            <a:r>
              <a:rPr lang="en-US" sz="1899">
                <a:solidFill>
                  <a:srgbClr val="2C1810"/>
                </a:solidFill>
                <a:latin typeface="Open Sans"/>
                <a:ea typeface="Open Sans"/>
                <a:cs typeface="Open Sans"/>
                <a:sym typeface="Open Sans"/>
              </a:rPr>
              <a:t>Commander l’impression d’un menu (Frontend) - Back Office</a:t>
            </a:r>
          </a:p>
          <a:p>
            <a:pPr marL="410209" lvl="1" indent="-205105" algn="l">
              <a:lnSpc>
                <a:spcPts val="2659"/>
              </a:lnSpc>
              <a:buAutoNum type="arabicPeriod"/>
            </a:pPr>
            <a:r>
              <a:rPr lang="en-US" sz="1899">
                <a:solidFill>
                  <a:srgbClr val="2C1810"/>
                </a:solidFill>
                <a:latin typeface="Open Sans"/>
                <a:ea typeface="Open Sans"/>
                <a:cs typeface="Open Sans"/>
                <a:sym typeface="Open Sans"/>
              </a:rPr>
              <a:t>Notification de mise à jour (Backend)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Infos utilisateur (Backend)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Intégration avec Google My Business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Notification de mise à jour (Frontend)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Infos utilisateur (Frontend)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Tarifs (Frontend) - Landing</a:t>
            </a:r>
          </a:p>
          <a:p>
            <a:pPr marL="410209" lvl="1" indent="-205105" algn="l">
              <a:lnSpc>
                <a:spcPts val="2659"/>
              </a:lnSpc>
              <a:buAutoNum type="arabicPeriod"/>
            </a:pPr>
            <a:r>
              <a:rPr lang="en-US" sz="1899">
                <a:solidFill>
                  <a:srgbClr val="2C1810"/>
                </a:solidFill>
                <a:latin typeface="Open Sans"/>
                <a:ea typeface="Open Sans"/>
                <a:cs typeface="Open Sans"/>
                <a:sym typeface="Open Sans"/>
              </a:rPr>
              <a:t>Informations légales (Frontend) - Landing</a:t>
            </a:r>
          </a:p>
        </p:txBody>
      </p:sp>
      <p:sp>
        <p:nvSpPr>
          <p:cNvPr id="34" name="TextBox 34"/>
          <p:cNvSpPr txBox="1"/>
          <p:nvPr/>
        </p:nvSpPr>
        <p:spPr>
          <a:xfrm rot="1670854">
            <a:off x="6252811" y="9079718"/>
            <a:ext cx="873681" cy="323215"/>
          </a:xfrm>
          <a:prstGeom prst="rect">
            <a:avLst/>
          </a:prstGeom>
        </p:spPr>
        <p:txBody>
          <a:bodyPr lIns="0" tIns="0" rIns="0" bIns="0" rtlCol="0" anchor="t">
            <a:spAutoFit/>
          </a:bodyPr>
          <a:lstStyle/>
          <a:p>
            <a:pPr algn="ctr">
              <a:lnSpc>
                <a:spcPts val="2659"/>
              </a:lnSpc>
              <a:spcBef>
                <a:spcPct val="0"/>
              </a:spcBef>
            </a:pPr>
            <a:r>
              <a:rPr lang="en-US" sz="1899">
                <a:solidFill>
                  <a:srgbClr val="2C1810"/>
                </a:solidFill>
                <a:latin typeface="Open Sans"/>
                <a:ea typeface="Open Sans"/>
                <a:cs typeface="Open Sans"/>
                <a:sym typeface="Open Sans"/>
              </a:rPr>
              <a:t>Sprint 3</a:t>
            </a:r>
          </a:p>
        </p:txBody>
      </p:sp>
      <p:sp>
        <p:nvSpPr>
          <p:cNvPr id="35" name="TextBox 35"/>
          <p:cNvSpPr txBox="1"/>
          <p:nvPr/>
        </p:nvSpPr>
        <p:spPr>
          <a:xfrm>
            <a:off x="9075541" y="6702868"/>
            <a:ext cx="9092238" cy="3204718"/>
          </a:xfrm>
          <a:prstGeom prst="rect">
            <a:avLst/>
          </a:prstGeom>
        </p:spPr>
        <p:txBody>
          <a:bodyPr lIns="0" tIns="0" rIns="0" bIns="0" rtlCol="0" anchor="t">
            <a:spAutoFit/>
          </a:bodyPr>
          <a:lstStyle/>
          <a:p>
            <a:pPr algn="l">
              <a:lnSpc>
                <a:spcPts val="2431"/>
              </a:lnSpc>
            </a:pPr>
            <a:r>
              <a:rPr lang="en-US" sz="1899">
                <a:solidFill>
                  <a:srgbClr val="2C1810"/>
                </a:solidFill>
                <a:latin typeface="Open Sans"/>
                <a:ea typeface="Open Sans"/>
                <a:cs typeface="Open Sans"/>
                <a:sym typeface="Open Sans"/>
              </a:rPr>
              <a:t>Tâches P2 restantes et les éléments complémentaires, assurant la finalisation</a:t>
            </a:r>
          </a:p>
          <a:p>
            <a:pPr algn="l">
              <a:lnSpc>
                <a:spcPts val="2431"/>
              </a:lnSpc>
            </a:pPr>
            <a:r>
              <a:rPr lang="en-US" sz="1899">
                <a:solidFill>
                  <a:srgbClr val="2C1810"/>
                </a:solidFill>
                <a:latin typeface="Open Sans"/>
                <a:ea typeface="Open Sans"/>
                <a:cs typeface="Open Sans"/>
                <a:sym typeface="Open Sans"/>
              </a:rPr>
              <a:t> et le polissage du projet.</a:t>
            </a:r>
          </a:p>
          <a:p>
            <a:pPr algn="l">
              <a:lnSpc>
                <a:spcPts val="2431"/>
              </a:lnSpc>
            </a:pPr>
            <a:endParaRPr lang="en-US" sz="1899">
              <a:solidFill>
                <a:srgbClr val="2C1810"/>
              </a:solidFill>
              <a:latin typeface="Open Sans"/>
              <a:ea typeface="Open Sans"/>
              <a:cs typeface="Open Sans"/>
              <a:sym typeface="Open Sans"/>
            </a:endParaRPr>
          </a:p>
          <a:p>
            <a:pPr marL="410209" lvl="1" indent="-205105" algn="l">
              <a:lnSpc>
                <a:spcPts val="2431"/>
              </a:lnSpc>
              <a:buAutoNum type="arabicPeriod"/>
            </a:pPr>
            <a:r>
              <a:rPr lang="en-US" sz="1899">
                <a:solidFill>
                  <a:srgbClr val="2C1810"/>
                </a:solidFill>
                <a:latin typeface="Open Sans"/>
                <a:ea typeface="Open Sans"/>
                <a:cs typeface="Open Sans"/>
                <a:sym typeface="Open Sans"/>
              </a:rPr>
              <a:t>Exportation vers d'autres plateformes (UberEats, Just Eat)</a:t>
            </a:r>
          </a:p>
          <a:p>
            <a:pPr marL="410209" lvl="1" indent="-205105" algn="l">
              <a:lnSpc>
                <a:spcPts val="2659"/>
              </a:lnSpc>
              <a:buAutoNum type="arabicPeriod"/>
            </a:pPr>
            <a:r>
              <a:rPr lang="en-US" sz="1899">
                <a:solidFill>
                  <a:srgbClr val="2C1810"/>
                </a:solidFill>
                <a:latin typeface="Open Sans"/>
                <a:ea typeface="Open Sans"/>
                <a:cs typeface="Open Sans"/>
                <a:sym typeface="Open Sans"/>
              </a:rPr>
              <a:t>Importation des menus existants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Déconnexion (Frontend) - Connexion</a:t>
            </a:r>
          </a:p>
          <a:p>
            <a:pPr marL="410209" lvl="1" indent="-205105" algn="l">
              <a:lnSpc>
                <a:spcPts val="2659"/>
              </a:lnSpc>
              <a:buAutoNum type="arabicPeriod"/>
            </a:pPr>
            <a:r>
              <a:rPr lang="en-US" sz="1899">
                <a:solidFill>
                  <a:srgbClr val="2C1810"/>
                </a:solidFill>
                <a:latin typeface="Open Sans"/>
                <a:ea typeface="Open Sans"/>
                <a:cs typeface="Open Sans"/>
                <a:sym typeface="Open Sans"/>
              </a:rPr>
              <a:t>Partage sur Instagram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Exportation Deliveroo (Frontend) - Création de menu</a:t>
            </a:r>
          </a:p>
          <a:p>
            <a:pPr marL="410209" lvl="1" indent="-205105" algn="l">
              <a:lnSpc>
                <a:spcPts val="2659"/>
              </a:lnSpc>
              <a:buAutoNum type="arabicPeriod"/>
            </a:pPr>
            <a:r>
              <a:rPr lang="en-US" sz="1899">
                <a:solidFill>
                  <a:srgbClr val="2C1810"/>
                </a:solidFill>
                <a:latin typeface="Open Sans"/>
                <a:ea typeface="Open Sans"/>
                <a:cs typeface="Open Sans"/>
                <a:sym typeface="Open Sans"/>
              </a:rPr>
              <a:t>Dashboard (Frontend)</a:t>
            </a:r>
          </a:p>
          <a:p>
            <a:pPr marL="410209" lvl="1" indent="-205105" algn="l">
              <a:lnSpc>
                <a:spcPts val="2659"/>
              </a:lnSpc>
              <a:buAutoNum type="arabicPeriod"/>
            </a:pPr>
            <a:r>
              <a:rPr lang="en-US" sz="1899">
                <a:solidFill>
                  <a:srgbClr val="2C1810"/>
                </a:solidFill>
                <a:latin typeface="Open Sans"/>
                <a:ea typeface="Open Sans"/>
                <a:cs typeface="Open Sans"/>
                <a:sym typeface="Open Sans"/>
              </a:rPr>
              <a:t>Branding restaurateur (P3)</a:t>
            </a:r>
          </a:p>
        </p:txBody>
      </p:sp>
      <p:grpSp>
        <p:nvGrpSpPr>
          <p:cNvPr id="36" name="Group 36"/>
          <p:cNvGrpSpPr/>
          <p:nvPr/>
        </p:nvGrpSpPr>
        <p:grpSpPr>
          <a:xfrm>
            <a:off x="15811463" y="8100421"/>
            <a:ext cx="1487985" cy="1487985"/>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E5CD"/>
            </a:solidFill>
          </p:spPr>
          <p:txBody>
            <a:bodyPr/>
            <a:lstStyle/>
            <a:p>
              <a:endParaRPr lang="fr-FR"/>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rot="-1327187">
            <a:off x="16111479" y="8665143"/>
            <a:ext cx="873681" cy="323215"/>
          </a:xfrm>
          <a:prstGeom prst="rect">
            <a:avLst/>
          </a:prstGeom>
        </p:spPr>
        <p:txBody>
          <a:bodyPr lIns="0" tIns="0" rIns="0" bIns="0" rtlCol="0" anchor="t">
            <a:spAutoFit/>
          </a:bodyPr>
          <a:lstStyle/>
          <a:p>
            <a:pPr algn="ctr">
              <a:lnSpc>
                <a:spcPts val="2659"/>
              </a:lnSpc>
              <a:spcBef>
                <a:spcPct val="0"/>
              </a:spcBef>
            </a:pPr>
            <a:r>
              <a:rPr lang="en-US" sz="1899">
                <a:solidFill>
                  <a:srgbClr val="2C1810"/>
                </a:solidFill>
                <a:latin typeface="Open Sans"/>
                <a:ea typeface="Open Sans"/>
                <a:cs typeface="Open Sans"/>
                <a:sym typeface="Open Sans"/>
              </a:rPr>
              <a:t>Sprint 4</a:t>
            </a:r>
          </a:p>
        </p:txBody>
      </p:sp>
      <p:sp>
        <p:nvSpPr>
          <p:cNvPr id="40" name="TextBox 40"/>
          <p:cNvSpPr txBox="1"/>
          <p:nvPr/>
        </p:nvSpPr>
        <p:spPr>
          <a:xfrm>
            <a:off x="0" y="57150"/>
            <a:ext cx="759967" cy="708633"/>
          </a:xfrm>
          <a:prstGeom prst="rect">
            <a:avLst/>
          </a:prstGeom>
        </p:spPr>
        <p:txBody>
          <a:bodyPr lIns="0" tIns="0" rIns="0" bIns="0" rtlCol="0" anchor="t">
            <a:spAutoFit/>
          </a:bodyPr>
          <a:lstStyle/>
          <a:p>
            <a:pPr algn="ctr">
              <a:lnSpc>
                <a:spcPts val="5569"/>
              </a:lnSpc>
              <a:spcBef>
                <a:spcPct val="0"/>
              </a:spcBef>
            </a:pPr>
            <a:r>
              <a:rPr lang="en-US" sz="5063">
                <a:solidFill>
                  <a:srgbClr val="2C1810"/>
                </a:solidFill>
                <a:latin typeface="Montserrat"/>
                <a:ea typeface="Montserrat"/>
                <a:cs typeface="Montserrat"/>
                <a:sym typeface="Montserrat"/>
              </a:rPr>
              <a:t>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2182</Words>
  <Application>Microsoft Office PowerPoint</Application>
  <PresentationFormat>Personnalisé</PresentationFormat>
  <Paragraphs>213</Paragraphs>
  <Slides>20</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20</vt:i4>
      </vt:variant>
    </vt:vector>
  </HeadingPairs>
  <TitlesOfParts>
    <vt:vector size="29" baseType="lpstr">
      <vt:lpstr>Montserrat</vt:lpstr>
      <vt:lpstr>Open Sans</vt:lpstr>
      <vt:lpstr>Arial</vt:lpstr>
      <vt:lpstr>Calibri</vt:lpstr>
      <vt:lpstr>Belleza</vt:lpstr>
      <vt:lpstr>Open Sans Italics</vt:lpstr>
      <vt:lpstr>Montserrat Bold</vt:lpstr>
      <vt:lpstr>Open Sans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Qwenta</dc:title>
  <cp:lastModifiedBy>Emmanuel Dos Santos</cp:lastModifiedBy>
  <cp:revision>2</cp:revision>
  <dcterms:created xsi:type="dcterms:W3CDTF">2006-08-16T00:00:00Z</dcterms:created>
  <dcterms:modified xsi:type="dcterms:W3CDTF">2024-07-29T20:20:29Z</dcterms:modified>
  <dc:identifier>DAGLaLsl4C4</dc:identifier>
</cp:coreProperties>
</file>